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30"/>
  </p:notesMasterIdLst>
  <p:sldIdLst>
    <p:sldId id="256" r:id="rId2"/>
    <p:sldId id="329" r:id="rId3"/>
    <p:sldId id="268" r:id="rId4"/>
    <p:sldId id="269" r:id="rId5"/>
    <p:sldId id="270" r:id="rId6"/>
    <p:sldId id="271" r:id="rId7"/>
    <p:sldId id="323" r:id="rId8"/>
    <p:sldId id="344" r:id="rId9"/>
    <p:sldId id="345" r:id="rId10"/>
    <p:sldId id="346" r:id="rId11"/>
    <p:sldId id="272" r:id="rId12"/>
    <p:sldId id="349" r:id="rId13"/>
    <p:sldId id="348" r:id="rId14"/>
    <p:sldId id="273" r:id="rId15"/>
    <p:sldId id="274" r:id="rId16"/>
    <p:sldId id="275" r:id="rId17"/>
    <p:sldId id="276" r:id="rId18"/>
    <p:sldId id="359" r:id="rId19"/>
    <p:sldId id="363" r:id="rId20"/>
    <p:sldId id="364" r:id="rId21"/>
    <p:sldId id="365" r:id="rId22"/>
    <p:sldId id="435" r:id="rId23"/>
    <p:sldId id="436" r:id="rId24"/>
    <p:sldId id="437" r:id="rId25"/>
    <p:sldId id="438" r:id="rId26"/>
    <p:sldId id="439" r:id="rId27"/>
    <p:sldId id="440" r:id="rId28"/>
    <p:sldId id="441" r:id="rId29"/>
    <p:sldId id="330" r:id="rId30"/>
    <p:sldId id="277" r:id="rId31"/>
    <p:sldId id="301" r:id="rId32"/>
    <p:sldId id="290" r:id="rId33"/>
    <p:sldId id="291" r:id="rId34"/>
    <p:sldId id="292" r:id="rId35"/>
    <p:sldId id="293" r:id="rId36"/>
    <p:sldId id="300" r:id="rId37"/>
    <p:sldId id="294" r:id="rId38"/>
    <p:sldId id="295" r:id="rId39"/>
    <p:sldId id="296" r:id="rId40"/>
    <p:sldId id="297" r:id="rId41"/>
    <p:sldId id="298" r:id="rId42"/>
    <p:sldId id="299" r:id="rId43"/>
    <p:sldId id="302" r:id="rId44"/>
    <p:sldId id="306" r:id="rId45"/>
    <p:sldId id="281" r:id="rId46"/>
    <p:sldId id="307" r:id="rId47"/>
    <p:sldId id="331" r:id="rId48"/>
    <p:sldId id="332" r:id="rId49"/>
    <p:sldId id="305" r:id="rId50"/>
    <p:sldId id="314" r:id="rId51"/>
    <p:sldId id="315" r:id="rId52"/>
    <p:sldId id="308" r:id="rId53"/>
    <p:sldId id="310" r:id="rId54"/>
    <p:sldId id="313" r:id="rId55"/>
    <p:sldId id="309" r:id="rId56"/>
    <p:sldId id="326" r:id="rId57"/>
    <p:sldId id="333" r:id="rId58"/>
    <p:sldId id="318" r:id="rId59"/>
    <p:sldId id="316" r:id="rId60"/>
    <p:sldId id="319" r:id="rId61"/>
    <p:sldId id="320" r:id="rId62"/>
    <p:sldId id="321" r:id="rId63"/>
    <p:sldId id="322" r:id="rId64"/>
    <p:sldId id="347" r:id="rId65"/>
    <p:sldId id="324" r:id="rId66"/>
    <p:sldId id="343" r:id="rId67"/>
    <p:sldId id="350" r:id="rId68"/>
    <p:sldId id="351" r:id="rId69"/>
    <p:sldId id="392" r:id="rId70"/>
    <p:sldId id="354" r:id="rId71"/>
    <p:sldId id="352" r:id="rId72"/>
    <p:sldId id="353" r:id="rId73"/>
    <p:sldId id="366" r:id="rId74"/>
    <p:sldId id="369" r:id="rId75"/>
    <p:sldId id="355" r:id="rId76"/>
    <p:sldId id="368" r:id="rId77"/>
    <p:sldId id="421" r:id="rId78"/>
    <p:sldId id="422" r:id="rId79"/>
    <p:sldId id="423" r:id="rId80"/>
    <p:sldId id="424" r:id="rId81"/>
    <p:sldId id="425" r:id="rId82"/>
    <p:sldId id="426" r:id="rId83"/>
    <p:sldId id="427" r:id="rId84"/>
    <p:sldId id="428" r:id="rId85"/>
    <p:sldId id="429" r:id="rId86"/>
    <p:sldId id="430" r:id="rId87"/>
    <p:sldId id="431" r:id="rId88"/>
    <p:sldId id="432" r:id="rId89"/>
    <p:sldId id="433" r:id="rId90"/>
    <p:sldId id="434" r:id="rId91"/>
    <p:sldId id="357" r:id="rId92"/>
    <p:sldId id="356" r:id="rId93"/>
    <p:sldId id="371" r:id="rId94"/>
    <p:sldId id="372" r:id="rId95"/>
    <p:sldId id="373" r:id="rId96"/>
    <p:sldId id="374" r:id="rId97"/>
    <p:sldId id="375" r:id="rId98"/>
    <p:sldId id="376" r:id="rId99"/>
    <p:sldId id="377" r:id="rId100"/>
    <p:sldId id="378" r:id="rId101"/>
    <p:sldId id="379" r:id="rId102"/>
    <p:sldId id="380" r:id="rId103"/>
    <p:sldId id="381" r:id="rId104"/>
    <p:sldId id="382" r:id="rId105"/>
    <p:sldId id="383" r:id="rId106"/>
    <p:sldId id="384" r:id="rId107"/>
    <p:sldId id="385" r:id="rId108"/>
    <p:sldId id="386" r:id="rId109"/>
    <p:sldId id="387" r:id="rId110"/>
    <p:sldId id="388" r:id="rId111"/>
    <p:sldId id="389" r:id="rId112"/>
    <p:sldId id="390" r:id="rId113"/>
    <p:sldId id="391" r:id="rId114"/>
    <p:sldId id="393" r:id="rId115"/>
    <p:sldId id="394" r:id="rId116"/>
    <p:sldId id="358" r:id="rId117"/>
    <p:sldId id="408" r:id="rId118"/>
    <p:sldId id="409" r:id="rId119"/>
    <p:sldId id="360" r:id="rId120"/>
    <p:sldId id="410" r:id="rId121"/>
    <p:sldId id="411" r:id="rId122"/>
    <p:sldId id="362" r:id="rId123"/>
    <p:sldId id="414" r:id="rId124"/>
    <p:sldId id="413" r:id="rId125"/>
    <p:sldId id="412" r:id="rId126"/>
    <p:sldId id="361" r:id="rId127"/>
    <p:sldId id="415" r:id="rId128"/>
    <p:sldId id="416"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4237" autoAdjust="0"/>
  </p:normalViewPr>
  <p:slideViewPr>
    <p:cSldViewPr>
      <p:cViewPr varScale="1">
        <p:scale>
          <a:sx n="74" d="100"/>
          <a:sy n="74" d="100"/>
        </p:scale>
        <p:origin x="1260"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9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567C8F1F-2429-4823-84DC-9EE1DFA7D8AA}" type="datetimeFigureOut">
              <a:rPr lang="he-IL" smtClean="0"/>
              <a:pPr/>
              <a:t>כ"ה/שבט/תשע"ז</a:t>
            </a:fld>
            <a:endParaRPr lang="he-I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96B1FE5F-A422-49E1-8282-11B2AF7E996F}" type="slidenum">
              <a:rPr lang="he-IL" smtClean="0"/>
              <a:pPr/>
              <a:t>‹#›</a:t>
            </a:fld>
            <a:endParaRPr lang="he-IL"/>
          </a:p>
        </p:txBody>
      </p:sp>
    </p:spTree>
    <p:extLst>
      <p:ext uri="{BB962C8B-B14F-4D97-AF65-F5344CB8AC3E}">
        <p14:creationId xmlns:p14="http://schemas.microsoft.com/office/powerpoint/2010/main" val="311077628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a:p>
        </p:txBody>
      </p:sp>
      <p:sp>
        <p:nvSpPr>
          <p:cNvPr id="4" name="Slide Number Placeholder 3"/>
          <p:cNvSpPr>
            <a:spLocks noGrp="1"/>
          </p:cNvSpPr>
          <p:nvPr>
            <p:ph type="sldNum" sz="quarter" idx="10"/>
          </p:nvPr>
        </p:nvSpPr>
        <p:spPr/>
        <p:txBody>
          <a:bodyPr/>
          <a:lstStyle/>
          <a:p>
            <a:fld id="{96B1FE5F-A422-49E1-8282-11B2AF7E996F}" type="slidenum">
              <a:rPr lang="he-IL" smtClean="0"/>
              <a:pPr/>
              <a:t>2</a:t>
            </a:fld>
            <a:endParaRPr lang="he-IL"/>
          </a:p>
        </p:txBody>
      </p:sp>
    </p:spTree>
    <p:extLst>
      <p:ext uri="{BB962C8B-B14F-4D97-AF65-F5344CB8AC3E}">
        <p14:creationId xmlns:p14="http://schemas.microsoft.com/office/powerpoint/2010/main" val="3169222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28A7179A-D562-4D5E-8141-9F65294DDCED}" type="datetime1">
              <a:rPr lang="en-US" smtClean="0"/>
              <a:pPr/>
              <a:t>2/21/2017</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he-IL" smtClean="0"/>
              <a:t>כריית נתונים - נושא 1 - הקדמה</a:t>
            </a:r>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B6051E2-1F04-4650-A908-5BA9DC7BC294}" type="datetime1">
              <a:rPr lang="en-US" smtClean="0"/>
              <a:pPr/>
              <a:t>2/21/2017</a:t>
            </a:fld>
            <a:endParaRPr lang="en-US"/>
          </a:p>
        </p:txBody>
      </p:sp>
      <p:sp>
        <p:nvSpPr>
          <p:cNvPr id="5" name="Footer Placeholder 4"/>
          <p:cNvSpPr>
            <a:spLocks noGrp="1"/>
          </p:cNvSpPr>
          <p:nvPr>
            <p:ph type="ftr" sz="quarter" idx="11"/>
          </p:nvPr>
        </p:nvSpPr>
        <p:spPr/>
        <p:txBody>
          <a:bodyPr/>
          <a:lstStyle/>
          <a:p>
            <a:r>
              <a:rPr lang="he-IL" smtClean="0"/>
              <a:t>כריית נתונים - נושא 1 - הקדמה</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A4233044-72B9-4BD8-9BB2-41F30AA25044}" type="datetime1">
              <a:rPr lang="en-US" smtClean="0"/>
              <a:pPr/>
              <a:t>2/21/2017</a:t>
            </a:fld>
            <a:endParaRPr lang="en-US"/>
          </a:p>
        </p:txBody>
      </p:sp>
      <p:sp>
        <p:nvSpPr>
          <p:cNvPr id="5" name="Footer Placeholder 4"/>
          <p:cNvSpPr>
            <a:spLocks noGrp="1"/>
          </p:cNvSpPr>
          <p:nvPr>
            <p:ph type="ftr" sz="quarter" idx="11"/>
          </p:nvPr>
        </p:nvSpPr>
        <p:spPr>
          <a:xfrm>
            <a:off x="457201" y="6248207"/>
            <a:ext cx="5573483" cy="365125"/>
          </a:xfrm>
        </p:spPr>
        <p:txBody>
          <a:bodyPr/>
          <a:lstStyle/>
          <a:p>
            <a:r>
              <a:rPr lang="he-IL" smtClean="0"/>
              <a:t>כריית נתונים - נושא 1 - הקדמה</a:t>
            </a: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D3AEF6A-9257-4291-AD8F-374EA047CC68}" type="datetime1">
              <a:rPr lang="en-US" smtClean="0"/>
              <a:pPr/>
              <a:t>2/21/2017</a:t>
            </a:fld>
            <a:endParaRPr lang="en-US"/>
          </a:p>
        </p:txBody>
      </p:sp>
      <p:sp>
        <p:nvSpPr>
          <p:cNvPr id="5" name="Footer Placeholder 4"/>
          <p:cNvSpPr>
            <a:spLocks noGrp="1"/>
          </p:cNvSpPr>
          <p:nvPr>
            <p:ph type="ftr" sz="quarter" idx="11"/>
          </p:nvPr>
        </p:nvSpPr>
        <p:spPr/>
        <p:txBody>
          <a:bodyPr/>
          <a:lstStyle/>
          <a:p>
            <a:r>
              <a:rPr lang="he-IL" smtClean="0"/>
              <a:t>כריית נתונים - נושא 1 - הקדמה</a:t>
            </a:r>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2367B236-9C13-4994-8266-BCD64D0CF5FF}" type="datetime1">
              <a:rPr lang="en-US" smtClean="0"/>
              <a:pPr/>
              <a:t>2/21/2017</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r>
              <a:rPr lang="he-IL" smtClean="0"/>
              <a:t>כריית נתונים - נושא 1 - הקדמה</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E1113A5F-B144-43E5-8F65-8DE5E5BD58EF}" type="datetime1">
              <a:rPr lang="en-US" smtClean="0"/>
              <a:pPr/>
              <a:t>2/21/2017</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p>
            <a:r>
              <a:rPr lang="he-IL" smtClean="0"/>
              <a:t>כריית נתונים - נושא 1 - הקדמה</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7BC3D185-BE39-4A37-AD2A-767920B96C76}" type="datetime1">
              <a:rPr lang="en-US" smtClean="0"/>
              <a:pPr/>
              <a:t>2/21/2017</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p>
            <a:r>
              <a:rPr lang="he-IL" smtClean="0"/>
              <a:t>כריית נתונים - נושא 1 - הקדמה</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B67B2A-D73D-4C70-ABCA-86005D61CFD6}" type="datetime1">
              <a:rPr lang="en-US" smtClean="0"/>
              <a:pPr/>
              <a:t>2/21/2017</a:t>
            </a:fld>
            <a:endParaRPr lang="en-US"/>
          </a:p>
        </p:txBody>
      </p:sp>
      <p:sp>
        <p:nvSpPr>
          <p:cNvPr id="4" name="Footer Placeholder 3"/>
          <p:cNvSpPr>
            <a:spLocks noGrp="1"/>
          </p:cNvSpPr>
          <p:nvPr>
            <p:ph type="ftr" sz="quarter" idx="11"/>
          </p:nvPr>
        </p:nvSpPr>
        <p:spPr/>
        <p:txBody>
          <a:bodyPr/>
          <a:lstStyle/>
          <a:p>
            <a:r>
              <a:rPr lang="he-IL" smtClean="0"/>
              <a:t>כריית נתונים - נושא 1 - הקדמה</a:t>
            </a:r>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B6677-CE08-4558-9766-21D11956F7EE}" type="datetime1">
              <a:rPr lang="en-US" smtClean="0"/>
              <a:pPr/>
              <a:t>2/21/2017</a:t>
            </a:fld>
            <a:endParaRPr lang="en-US"/>
          </a:p>
        </p:txBody>
      </p:sp>
      <p:sp>
        <p:nvSpPr>
          <p:cNvPr id="3" name="Footer Placeholder 2"/>
          <p:cNvSpPr>
            <a:spLocks noGrp="1"/>
          </p:cNvSpPr>
          <p:nvPr>
            <p:ph type="ftr" sz="quarter" idx="11"/>
          </p:nvPr>
        </p:nvSpPr>
        <p:spPr/>
        <p:txBody>
          <a:bodyPr/>
          <a:lstStyle/>
          <a:p>
            <a:r>
              <a:rPr lang="he-IL" smtClean="0"/>
              <a:t>כריית נתונים - נושא 1 - הקדמה</a:t>
            </a: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9E857D03-B725-4510-B692-2C3B595E2247}" type="datetime1">
              <a:rPr lang="en-US" smtClean="0"/>
              <a:pPr/>
              <a:t>2/21/2017</a:t>
            </a:fld>
            <a:endParaRPr lang="en-US"/>
          </a:p>
        </p:txBody>
      </p:sp>
      <p:sp>
        <p:nvSpPr>
          <p:cNvPr id="6" name="Footer Placeholder 5"/>
          <p:cNvSpPr>
            <a:spLocks noGrp="1"/>
          </p:cNvSpPr>
          <p:nvPr>
            <p:ph type="ftr" sz="quarter" idx="11"/>
          </p:nvPr>
        </p:nvSpPr>
        <p:spPr/>
        <p:txBody>
          <a:bodyPr/>
          <a:lstStyle/>
          <a:p>
            <a:r>
              <a:rPr lang="he-IL" smtClean="0"/>
              <a:t>כריית נתונים - נושא 1 - הקדמה</a:t>
            </a:r>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94083EEF-1C60-437B-BD33-CB134198A5FE}" type="datetime1">
              <a:rPr lang="en-US" smtClean="0"/>
              <a:pPr/>
              <a:t>2/21/2017</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he-IL" smtClean="0"/>
              <a:t>כריית נתונים - נושא 1 - הקדמה</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F60DF813-95CF-4B19-83F3-87FC0A92ED63}" type="datetime1">
              <a:rPr lang="en-US" smtClean="0"/>
              <a:pPr/>
              <a:t>2/21/2017</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he-IL" smtClean="0"/>
              <a:t>כריית נתונים - נושא 1 - הקדמה</a:t>
            </a: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rtl="1" eaLnBrk="1" latinLnBrk="0" hangingPunct="1">
        <a:spcBef>
          <a:spcPct val="0"/>
        </a:spcBef>
        <a:buNone/>
        <a:defRPr kumimoji="0" sz="4400" kern="1200">
          <a:solidFill>
            <a:schemeClr val="tx2"/>
          </a:solidFill>
          <a:latin typeface="+mj-lt"/>
          <a:ea typeface="+mj-ea"/>
          <a:cs typeface="+mj-cs"/>
        </a:defRPr>
      </a:lvl1pPr>
    </p:titleStyle>
    <p:bodyStyle>
      <a:lvl1pPr marL="320040" indent="-320040" algn="r" rtl="1"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r" rtl="1"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r" rtl="1"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r" rtl="1"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r" rtl="1"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r" rtl="1"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r" rtl="1"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r" rtl="1"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r" rtl="1"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hyperlink" Target="http://aps.umn.edu/" TargetMode="External"/><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6.wmf"/></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google.org/flutrend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3200400"/>
            <a:ext cx="6477000" cy="2667000"/>
          </a:xfrm>
        </p:spPr>
        <p:txBody>
          <a:bodyPr>
            <a:normAutofit/>
          </a:bodyPr>
          <a:lstStyle/>
          <a:p>
            <a:pPr algn="r"/>
            <a:r>
              <a:rPr lang="en-US" dirty="0" smtClean="0"/>
              <a:t>intro to Data mining</a:t>
            </a:r>
            <a:br>
              <a:rPr lang="en-US" dirty="0" smtClean="0"/>
            </a:br>
            <a:r>
              <a:rPr lang="he-IL" dirty="0" smtClean="0"/>
              <a:t>מבוא לכריית נתונים</a:t>
            </a:r>
            <a:endParaRPr lang="he-IL" dirty="0"/>
          </a:p>
        </p:txBody>
      </p:sp>
      <p:sp>
        <p:nvSpPr>
          <p:cNvPr id="3" name="Subtitle 2"/>
          <p:cNvSpPr>
            <a:spLocks noGrp="1"/>
          </p:cNvSpPr>
          <p:nvPr>
            <p:ph type="subTitle" idx="1"/>
          </p:nvPr>
        </p:nvSpPr>
        <p:spPr/>
        <p:txBody>
          <a:bodyPr/>
          <a:lstStyle/>
          <a:p>
            <a:pPr algn="r"/>
            <a:r>
              <a:rPr lang="he-IL" dirty="0" smtClean="0"/>
              <a:t>נושא מספר 1: הקדמה</a:t>
            </a:r>
            <a:endParaRPr lang="he-IL" dirty="0"/>
          </a:p>
        </p:txBody>
      </p:sp>
      <p:sp>
        <p:nvSpPr>
          <p:cNvPr id="4" name="Subtitle 2"/>
          <p:cNvSpPr txBox="1">
            <a:spLocks/>
          </p:cNvSpPr>
          <p:nvPr/>
        </p:nvSpPr>
        <p:spPr>
          <a:xfrm>
            <a:off x="0" y="6096000"/>
            <a:ext cx="2286000" cy="685800"/>
          </a:xfrm>
          <a:prstGeom prst="rect">
            <a:avLst/>
          </a:prstGeom>
        </p:spPr>
        <p:txBody>
          <a:bodyPr vert="horz" anchor="ctr">
            <a:normAutofit/>
          </a:bodyPr>
          <a:lstStyle/>
          <a:p>
            <a:pPr marL="0" marR="0" lvl="0" indent="0" algn="r" defTabSz="914400" rtl="1" eaLnBrk="1" fontAlgn="auto" latinLnBrk="0" hangingPunct="1">
              <a:lnSpc>
                <a:spcPct val="100000"/>
              </a:lnSpc>
              <a:spcBef>
                <a:spcPts val="700"/>
              </a:spcBef>
              <a:spcAft>
                <a:spcPts val="0"/>
              </a:spcAft>
              <a:buClr>
                <a:schemeClr val="accent2"/>
              </a:buClr>
              <a:buSzPct val="60000"/>
              <a:buFont typeface="Wingdings"/>
              <a:buNone/>
              <a:tabLst/>
              <a:defRPr/>
            </a:pPr>
            <a:r>
              <a:rPr kumimoji="0" lang="he-IL" sz="1600" b="0" i="0" u="none" strike="noStrike" kern="1200" cap="none" spc="0" normalizeH="0" baseline="0" noProof="0" dirty="0" smtClean="0">
                <a:ln>
                  <a:noFill/>
                </a:ln>
                <a:solidFill>
                  <a:srgbClr val="FFFFFF"/>
                </a:solidFill>
                <a:effectLst/>
                <a:uLnTx/>
                <a:uFillTx/>
                <a:latin typeface="+mn-lt"/>
                <a:ea typeface="+mn-ea"/>
                <a:cs typeface="+mn-cs"/>
              </a:rPr>
              <a:t>המכון</a:t>
            </a:r>
            <a:r>
              <a:rPr kumimoji="0" lang="he-IL" sz="1600" b="0" i="0" u="none" strike="noStrike" kern="1200" cap="none" spc="0" normalizeH="0" noProof="0" dirty="0" smtClean="0">
                <a:ln>
                  <a:noFill/>
                </a:ln>
                <a:solidFill>
                  <a:srgbClr val="FFFFFF"/>
                </a:solidFill>
                <a:effectLst/>
                <a:uLnTx/>
                <a:uFillTx/>
                <a:latin typeface="+mn-lt"/>
                <a:ea typeface="+mn-ea"/>
                <a:cs typeface="+mn-cs"/>
              </a:rPr>
              <a:t> הטכנולוגי חולון, </a:t>
            </a:r>
            <a:r>
              <a:rPr kumimoji="0" lang="he-IL" sz="1600" b="0" i="0" u="none" strike="noStrike" kern="1200" cap="none" spc="0" normalizeH="0" noProof="0" dirty="0" smtClean="0">
                <a:ln>
                  <a:noFill/>
                </a:ln>
                <a:solidFill>
                  <a:srgbClr val="FFFFFF"/>
                </a:solidFill>
                <a:effectLst/>
                <a:uLnTx/>
                <a:uFillTx/>
                <a:latin typeface="+mn-lt"/>
                <a:ea typeface="+mn-ea"/>
                <a:cs typeface="+mn-cs"/>
              </a:rPr>
              <a:t>אביב תשע"ז</a:t>
            </a:r>
            <a:endParaRPr kumimoji="0" lang="he-IL" sz="1600" b="0" i="0" u="none" strike="noStrike" kern="1200" cap="none" spc="0" normalizeH="0" baseline="0" noProof="0" dirty="0">
              <a:ln>
                <a:noFill/>
              </a:ln>
              <a:solidFill>
                <a:srgbClr val="FFFFFF"/>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דוגמה: </a:t>
            </a:r>
            <a:r>
              <a:rPr lang="en-US" dirty="0" smtClean="0">
                <a:latin typeface="Narkisim" pitchFamily="34" charset="-79"/>
                <a:cs typeface="Narkisim" pitchFamily="34" charset="-79"/>
              </a:rPr>
              <a:t>Google Flu Trends</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שימוש ב-</a:t>
            </a:r>
            <a:r>
              <a:rPr lang="en-US" dirty="0" smtClean="0">
                <a:latin typeface="Narkisim" pitchFamily="34" charset="-79"/>
                <a:cs typeface="Narkisim" pitchFamily="34" charset="-79"/>
              </a:rPr>
              <a:t>Google Flu Trends</a:t>
            </a:r>
            <a:r>
              <a:rPr lang="he-IL" dirty="0" smtClean="0">
                <a:latin typeface="Narkisim" pitchFamily="34" charset="-79"/>
                <a:cs typeface="Narkisim" pitchFamily="34" charset="-79"/>
              </a:rPr>
              <a:t> לעומת הידע המצוי ב-</a:t>
            </a:r>
            <a:r>
              <a:rPr lang="en-US" dirty="0" smtClean="0">
                <a:latin typeface="Narkisim" pitchFamily="34" charset="-79"/>
                <a:cs typeface="Narkisim" pitchFamily="34" charset="-79"/>
              </a:rPr>
              <a:t>CDC</a:t>
            </a:r>
            <a:endParaRPr lang="he-IL" dirty="0" smtClean="0">
              <a:latin typeface="Narkisim" pitchFamily="34" charset="-79"/>
              <a:cs typeface="Narkisim" pitchFamily="34" charset="-79"/>
            </a:endParaRPr>
          </a:p>
        </p:txBody>
      </p:sp>
      <p:pic>
        <p:nvPicPr>
          <p:cNvPr id="5" name="Picture 2"/>
          <p:cNvPicPr>
            <a:picLocks noChangeAspect="1" noChangeArrowheads="1"/>
          </p:cNvPicPr>
          <p:nvPr/>
        </p:nvPicPr>
        <p:blipFill>
          <a:blip r:embed="rId2" cstate="print"/>
          <a:srcRect l="51148" t="21429" r="6885" b="13428"/>
          <a:stretch>
            <a:fillRect/>
          </a:stretch>
        </p:blipFill>
        <p:spPr bwMode="auto">
          <a:xfrm>
            <a:off x="2209801" y="2209790"/>
            <a:ext cx="4876775" cy="434341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normAutofit fontScale="85000" lnSpcReduction="20000"/>
          </a:bodyPr>
          <a:lstStyle/>
          <a:p>
            <a:fld id="{B6F15528-21DE-4FAA-801E-634DDDAF4B2B}"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סיווג גלקסיות</a:t>
            </a:r>
            <a:endParaRPr lang="he-IL" dirty="0">
              <a:latin typeface="Narkisim" pitchFamily="34" charset="-79"/>
              <a:cs typeface="Narkisim" pitchFamily="34" charset="-79"/>
            </a:endParaRPr>
          </a:p>
        </p:txBody>
      </p:sp>
      <p:pic>
        <p:nvPicPr>
          <p:cNvPr id="6" name="Picture 3" descr="early"/>
          <p:cNvPicPr>
            <a:picLocks noChangeAspect="1" noChangeArrowheads="1"/>
          </p:cNvPicPr>
          <p:nvPr/>
        </p:nvPicPr>
        <p:blipFill>
          <a:blip r:embed="rId2" cstate="print"/>
          <a:srcRect/>
          <a:stretch>
            <a:fillRect/>
          </a:stretch>
        </p:blipFill>
        <p:spPr bwMode="auto">
          <a:xfrm>
            <a:off x="533400" y="2057400"/>
            <a:ext cx="2590800" cy="2014538"/>
          </a:xfrm>
          <a:prstGeom prst="rect">
            <a:avLst/>
          </a:prstGeom>
          <a:noFill/>
        </p:spPr>
      </p:pic>
      <p:pic>
        <p:nvPicPr>
          <p:cNvPr id="7" name="Picture 4" descr="intermediate"/>
          <p:cNvPicPr>
            <a:picLocks noChangeAspect="1" noChangeArrowheads="1"/>
          </p:cNvPicPr>
          <p:nvPr/>
        </p:nvPicPr>
        <p:blipFill>
          <a:blip r:embed="rId3" cstate="print"/>
          <a:srcRect/>
          <a:stretch>
            <a:fillRect/>
          </a:stretch>
        </p:blipFill>
        <p:spPr bwMode="auto">
          <a:xfrm>
            <a:off x="3352800" y="3124200"/>
            <a:ext cx="2590800" cy="2032000"/>
          </a:xfrm>
          <a:prstGeom prst="rect">
            <a:avLst/>
          </a:prstGeom>
          <a:noFill/>
        </p:spPr>
      </p:pic>
      <p:pic>
        <p:nvPicPr>
          <p:cNvPr id="8" name="Picture 5" descr="late"/>
          <p:cNvPicPr>
            <a:picLocks noChangeAspect="1" noChangeArrowheads="1"/>
          </p:cNvPicPr>
          <p:nvPr/>
        </p:nvPicPr>
        <p:blipFill>
          <a:blip r:embed="rId4" cstate="print"/>
          <a:srcRect/>
          <a:stretch>
            <a:fillRect/>
          </a:stretch>
        </p:blipFill>
        <p:spPr bwMode="auto">
          <a:xfrm>
            <a:off x="6172200" y="4098925"/>
            <a:ext cx="2643188" cy="2066925"/>
          </a:xfrm>
          <a:prstGeom prst="rect">
            <a:avLst/>
          </a:prstGeom>
          <a:noFill/>
        </p:spPr>
      </p:pic>
      <p:sp>
        <p:nvSpPr>
          <p:cNvPr id="9" name="TextBox 8"/>
          <p:cNvSpPr txBox="1"/>
          <p:nvPr/>
        </p:nvSpPr>
        <p:spPr>
          <a:xfrm>
            <a:off x="1272696" y="1752600"/>
            <a:ext cx="1165704" cy="369332"/>
          </a:xfrm>
          <a:prstGeom prst="rect">
            <a:avLst/>
          </a:prstGeom>
          <a:noFill/>
        </p:spPr>
        <p:txBody>
          <a:bodyPr wrap="none" rtlCol="1">
            <a:spAutoFit/>
          </a:bodyPr>
          <a:lstStyle/>
          <a:p>
            <a:r>
              <a:rPr lang="he-IL" dirty="0" smtClean="0">
                <a:latin typeface="Narkisim" pitchFamily="34" charset="-79"/>
                <a:cs typeface="Narkisim" pitchFamily="34" charset="-79"/>
              </a:rPr>
              <a:t>שלב מוקדם</a:t>
            </a:r>
            <a:endParaRPr lang="he-IL" dirty="0">
              <a:latin typeface="Narkisim" pitchFamily="34" charset="-79"/>
              <a:cs typeface="Narkisim" pitchFamily="34" charset="-79"/>
            </a:endParaRPr>
          </a:p>
        </p:txBody>
      </p:sp>
      <p:sp>
        <p:nvSpPr>
          <p:cNvPr id="10" name="TextBox 9"/>
          <p:cNvSpPr txBox="1"/>
          <p:nvPr/>
        </p:nvSpPr>
        <p:spPr>
          <a:xfrm>
            <a:off x="4060780" y="2831068"/>
            <a:ext cx="1120820" cy="369332"/>
          </a:xfrm>
          <a:prstGeom prst="rect">
            <a:avLst/>
          </a:prstGeom>
          <a:noFill/>
        </p:spPr>
        <p:txBody>
          <a:bodyPr wrap="none" rtlCol="1">
            <a:spAutoFit/>
          </a:bodyPr>
          <a:lstStyle/>
          <a:p>
            <a:pPr algn="r" rtl="1"/>
            <a:r>
              <a:rPr lang="he-IL" dirty="0" smtClean="0">
                <a:latin typeface="Narkisim" pitchFamily="34" charset="-79"/>
                <a:cs typeface="Narkisim" pitchFamily="34" charset="-79"/>
              </a:rPr>
              <a:t>שלב ביניים</a:t>
            </a:r>
            <a:endParaRPr lang="he-IL" dirty="0">
              <a:latin typeface="Narkisim" pitchFamily="34" charset="-79"/>
              <a:cs typeface="Narkisim" pitchFamily="34" charset="-79"/>
            </a:endParaRPr>
          </a:p>
        </p:txBody>
      </p:sp>
      <p:sp>
        <p:nvSpPr>
          <p:cNvPr id="11" name="TextBox 10"/>
          <p:cNvSpPr txBox="1"/>
          <p:nvPr/>
        </p:nvSpPr>
        <p:spPr>
          <a:xfrm>
            <a:off x="6934200" y="3821668"/>
            <a:ext cx="1165704" cy="369332"/>
          </a:xfrm>
          <a:prstGeom prst="rect">
            <a:avLst/>
          </a:prstGeom>
          <a:noFill/>
        </p:spPr>
        <p:txBody>
          <a:bodyPr wrap="none" rtlCol="1">
            <a:spAutoFit/>
          </a:bodyPr>
          <a:lstStyle/>
          <a:p>
            <a:r>
              <a:rPr lang="he-IL" dirty="0" smtClean="0">
                <a:latin typeface="Narkisim" pitchFamily="34" charset="-79"/>
                <a:cs typeface="Narkisim" pitchFamily="34" charset="-79"/>
              </a:rPr>
              <a:t>שלב מאוחר</a:t>
            </a:r>
            <a:endParaRPr lang="he-IL" dirty="0">
              <a:latin typeface="Narkisim" pitchFamily="34" charset="-79"/>
              <a:cs typeface="Narkisim" pitchFamily="34" charset="-79"/>
            </a:endParaRPr>
          </a:p>
        </p:txBody>
      </p:sp>
      <p:sp>
        <p:nvSpPr>
          <p:cNvPr id="12" name="TextBox 11"/>
          <p:cNvSpPr txBox="1"/>
          <p:nvPr/>
        </p:nvSpPr>
        <p:spPr>
          <a:xfrm>
            <a:off x="5719320" y="1600200"/>
            <a:ext cx="2967480" cy="369332"/>
          </a:xfrm>
          <a:prstGeom prst="rect">
            <a:avLst/>
          </a:prstGeom>
          <a:noFill/>
        </p:spPr>
        <p:txBody>
          <a:bodyPr wrap="none" rtlCol="1">
            <a:spAutoFit/>
          </a:bodyPr>
          <a:lstStyle/>
          <a:p>
            <a:pPr algn="r" rtl="1"/>
            <a:r>
              <a:rPr lang="he-IL" dirty="0" smtClean="0">
                <a:latin typeface="Narkisim" pitchFamily="34" charset="-79"/>
                <a:cs typeface="Narkisim" pitchFamily="34" charset="-79"/>
              </a:rPr>
              <a:t>מחלקה: שלב החיים של הגלקסיה</a:t>
            </a:r>
            <a:endParaRPr lang="he-IL" dirty="0">
              <a:latin typeface="Narkisim" pitchFamily="34" charset="-79"/>
              <a:cs typeface="Narkisim" pitchFamily="34" charset="-79"/>
            </a:endParaRPr>
          </a:p>
        </p:txBody>
      </p:sp>
      <p:sp>
        <p:nvSpPr>
          <p:cNvPr id="13" name="TextBox 12"/>
          <p:cNvSpPr txBox="1"/>
          <p:nvPr/>
        </p:nvSpPr>
        <p:spPr>
          <a:xfrm>
            <a:off x="3200400" y="1916668"/>
            <a:ext cx="5493812" cy="369332"/>
          </a:xfrm>
          <a:prstGeom prst="rect">
            <a:avLst/>
          </a:prstGeom>
          <a:noFill/>
        </p:spPr>
        <p:txBody>
          <a:bodyPr wrap="none" rtlCol="1">
            <a:spAutoFit/>
          </a:bodyPr>
          <a:lstStyle/>
          <a:p>
            <a:pPr algn="r" rtl="1"/>
            <a:r>
              <a:rPr lang="he-IL" dirty="0" smtClean="0">
                <a:latin typeface="Narkisim" pitchFamily="34" charset="-79"/>
                <a:cs typeface="Narkisim" pitchFamily="34" charset="-79"/>
              </a:rPr>
              <a:t>מאפיינים: מאפייני תמונה, מאפייני צבע, גלים שהתקבלו וכדומה</a:t>
            </a:r>
            <a:endParaRPr lang="he-IL" dirty="0">
              <a:latin typeface="Narkisim" pitchFamily="34" charset="-79"/>
              <a:cs typeface="Narkisim" pitchFamily="34" charset="-79"/>
            </a:endParaRPr>
          </a:p>
        </p:txBody>
      </p:sp>
      <p:sp>
        <p:nvSpPr>
          <p:cNvPr id="14" name="TextBox 13"/>
          <p:cNvSpPr txBox="1"/>
          <p:nvPr/>
        </p:nvSpPr>
        <p:spPr>
          <a:xfrm>
            <a:off x="141601" y="5117068"/>
            <a:ext cx="3211199" cy="1200329"/>
          </a:xfrm>
          <a:prstGeom prst="rect">
            <a:avLst/>
          </a:prstGeom>
          <a:noFill/>
        </p:spPr>
        <p:txBody>
          <a:bodyPr wrap="none" rtlCol="1">
            <a:spAutoFit/>
          </a:bodyPr>
          <a:lstStyle/>
          <a:p>
            <a:pPr algn="r" rtl="1"/>
            <a:r>
              <a:rPr lang="he-IL" dirty="0" smtClean="0">
                <a:latin typeface="Narkisim" pitchFamily="34" charset="-79"/>
                <a:cs typeface="Narkisim" pitchFamily="34" charset="-79"/>
              </a:rPr>
              <a:t>גודל הנתונים:</a:t>
            </a:r>
          </a:p>
          <a:p>
            <a:pPr algn="r" rtl="1"/>
            <a:r>
              <a:rPr lang="he-IL" dirty="0" smtClean="0">
                <a:latin typeface="Narkisim" pitchFamily="34" charset="-79"/>
                <a:cs typeface="Narkisim" pitchFamily="34" charset="-79"/>
              </a:rPr>
              <a:t>72 מיליון כוכבים, 20 מיליון גלקסיות</a:t>
            </a:r>
          </a:p>
          <a:p>
            <a:pPr algn="r" rtl="1"/>
            <a:r>
              <a:rPr lang="he-IL" dirty="0" smtClean="0">
                <a:latin typeface="Narkisim" pitchFamily="34" charset="-79"/>
                <a:cs typeface="Narkisim" pitchFamily="34" charset="-79"/>
              </a:rPr>
              <a:t>מסד הנתונים בן </a:t>
            </a:r>
            <a:r>
              <a:rPr lang="en-US" dirty="0" smtClean="0">
                <a:latin typeface="Narkisim" pitchFamily="34" charset="-79"/>
                <a:cs typeface="Narkisim" pitchFamily="34" charset="-79"/>
              </a:rPr>
              <a:t>150GB</a:t>
            </a:r>
            <a:endParaRPr lang="he-IL" dirty="0" smtClean="0">
              <a:latin typeface="Narkisim" pitchFamily="34" charset="-79"/>
              <a:cs typeface="Narkisim" pitchFamily="34" charset="-79"/>
            </a:endParaRPr>
          </a:p>
          <a:p>
            <a:pPr algn="r" rtl="1"/>
            <a:r>
              <a:rPr lang="he-IL" dirty="0" smtClean="0">
                <a:latin typeface="Narkisim" pitchFamily="34" charset="-79"/>
                <a:cs typeface="Narkisim" pitchFamily="34" charset="-79"/>
              </a:rPr>
              <a:t>הקטלוג נמצא </a:t>
            </a:r>
            <a:r>
              <a:rPr lang="he-IL" dirty="0" smtClean="0">
                <a:latin typeface="Narkisim" pitchFamily="34" charset="-79"/>
                <a:cs typeface="Narkisim" pitchFamily="34" charset="-79"/>
                <a:hlinkClick r:id="rId5"/>
              </a:rPr>
              <a:t>כאן</a:t>
            </a:r>
            <a:endParaRPr lang="he-IL" dirty="0">
              <a:latin typeface="Narkisim" pitchFamily="34" charset="-79"/>
              <a:cs typeface="Narkisim" pitchFamily="34" charset="-79"/>
            </a:endParaRPr>
          </a:p>
        </p:txBody>
      </p:sp>
      <p:sp>
        <p:nvSpPr>
          <p:cNvPr id="15" name="Slide Number Placeholder 14"/>
          <p:cNvSpPr>
            <a:spLocks noGrp="1"/>
          </p:cNvSpPr>
          <p:nvPr>
            <p:ph type="sldNum" sz="quarter" idx="12"/>
          </p:nvPr>
        </p:nvSpPr>
        <p:spPr/>
        <p:txBody>
          <a:bodyPr>
            <a:normAutofit fontScale="85000" lnSpcReduction="20000"/>
          </a:bodyPr>
          <a:lstStyle/>
          <a:p>
            <a:fld id="{B6F15528-21DE-4FAA-801E-634DDDAF4B2B}" type="slidenum">
              <a:rPr lang="en-US" smtClean="0"/>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קיבוץ (</a:t>
            </a:r>
            <a:r>
              <a:rPr lang="en-US" dirty="0" smtClean="0">
                <a:latin typeface="Narkisim" pitchFamily="34" charset="-79"/>
                <a:cs typeface="Narkisim" pitchFamily="34" charset="-79"/>
              </a:rPr>
              <a:t>clustering</a:t>
            </a:r>
            <a:r>
              <a:rPr lang="he-IL" dirty="0" smtClean="0">
                <a:latin typeface="Narkisim" pitchFamily="34" charset="-79"/>
                <a:cs typeface="Narkisim" pitchFamily="34" charset="-79"/>
              </a:rPr>
              <a:t>) – הגדרה</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381000" y="1600200"/>
            <a:ext cx="8385048" cy="4495800"/>
          </a:xfrm>
        </p:spPr>
        <p:txBody>
          <a:bodyPr>
            <a:normAutofit/>
          </a:bodyPr>
          <a:lstStyle/>
          <a:p>
            <a:r>
              <a:rPr lang="he-IL" dirty="0" smtClean="0">
                <a:latin typeface="Narkisim" pitchFamily="34" charset="-79"/>
                <a:cs typeface="Narkisim" pitchFamily="34" charset="-79"/>
              </a:rPr>
              <a:t>בהינתן קבוצה של נקודות, שלכל אחת מאפיינים, ובהינתן מדד דמיון בינהם, מצא קבוצות כך ש:</a:t>
            </a:r>
          </a:p>
          <a:p>
            <a:pPr lvl="1"/>
            <a:r>
              <a:rPr lang="he-IL" dirty="0" smtClean="0">
                <a:latin typeface="Narkisim" pitchFamily="34" charset="-79"/>
                <a:cs typeface="Narkisim" pitchFamily="34" charset="-79"/>
              </a:rPr>
              <a:t>הנקודות בקבוצה אחת דומות יותר אחת לשניה</a:t>
            </a:r>
          </a:p>
          <a:p>
            <a:pPr lvl="1"/>
            <a:r>
              <a:rPr lang="he-IL" dirty="0" smtClean="0">
                <a:latin typeface="Narkisim" pitchFamily="34" charset="-79"/>
                <a:cs typeface="Narkisim" pitchFamily="34" charset="-79"/>
              </a:rPr>
              <a:t>הנקודות בקבוצות שונות דומות פחות אחת לשניה</a:t>
            </a:r>
          </a:p>
          <a:p>
            <a:endParaRPr lang="he-IL" dirty="0" smtClean="0">
              <a:latin typeface="Narkisim" pitchFamily="34" charset="-79"/>
              <a:cs typeface="Narkisim" pitchFamily="34" charset="-79"/>
            </a:endParaRPr>
          </a:p>
          <a:p>
            <a:r>
              <a:rPr lang="he-IL" dirty="0" smtClean="0">
                <a:latin typeface="Narkisim" pitchFamily="34" charset="-79"/>
                <a:cs typeface="Narkisim" pitchFamily="34" charset="-79"/>
              </a:rPr>
              <a:t>מדדי דמיון</a:t>
            </a:r>
          </a:p>
          <a:p>
            <a:pPr lvl="1"/>
            <a:r>
              <a:rPr lang="he-IL" dirty="0" smtClean="0">
                <a:latin typeface="Narkisim" pitchFamily="34" charset="-79"/>
                <a:cs typeface="Narkisim" pitchFamily="34" charset="-79"/>
              </a:rPr>
              <a:t>מרחק אוקלידי במידה והמאפיינים רציפים</a:t>
            </a:r>
          </a:p>
          <a:p>
            <a:pPr lvl="1"/>
            <a:r>
              <a:rPr lang="he-IL" dirty="0" smtClean="0">
                <a:latin typeface="Narkisim" pitchFamily="34" charset="-79"/>
                <a:cs typeface="Narkisim" pitchFamily="34" charset="-79"/>
              </a:rPr>
              <a:t>מדדים אחרים, תלויי בעיה</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קיבוץ (</a:t>
            </a:r>
            <a:r>
              <a:rPr lang="en-US" dirty="0" smtClean="0">
                <a:latin typeface="Narkisim" pitchFamily="34" charset="-79"/>
                <a:cs typeface="Narkisim" pitchFamily="34" charset="-79"/>
              </a:rPr>
              <a:t>clustering</a:t>
            </a:r>
            <a:r>
              <a:rPr lang="he-IL" dirty="0" smtClean="0">
                <a:latin typeface="Narkisim" pitchFamily="34" charset="-79"/>
                <a:cs typeface="Narkisim" pitchFamily="34" charset="-79"/>
              </a:rPr>
              <a:t>) – הדגמה</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381000" y="1600200"/>
            <a:ext cx="8385048" cy="4495800"/>
          </a:xfrm>
        </p:spPr>
        <p:txBody>
          <a:bodyPr>
            <a:normAutofit/>
          </a:bodyPr>
          <a:lstStyle/>
          <a:p>
            <a:r>
              <a:rPr lang="he-IL" dirty="0" smtClean="0">
                <a:latin typeface="Narkisim" pitchFamily="34" charset="-79"/>
                <a:cs typeface="Narkisim" pitchFamily="34" charset="-79"/>
              </a:rPr>
              <a:t>קיבוץ המבוסס על מרחק אוקלידי במרחב תלת-מימדי</a:t>
            </a:r>
          </a:p>
        </p:txBody>
      </p:sp>
      <p:pic>
        <p:nvPicPr>
          <p:cNvPr id="10242" name="Picture 2"/>
          <p:cNvPicPr>
            <a:picLocks noChangeAspect="1" noChangeArrowheads="1"/>
          </p:cNvPicPr>
          <p:nvPr/>
        </p:nvPicPr>
        <p:blipFill>
          <a:blip r:embed="rId2" cstate="print"/>
          <a:srcRect/>
          <a:stretch>
            <a:fillRect/>
          </a:stretch>
        </p:blipFill>
        <p:spPr bwMode="auto">
          <a:xfrm>
            <a:off x="3038475" y="3097213"/>
            <a:ext cx="3067050" cy="2693987"/>
          </a:xfrm>
          <a:prstGeom prst="rect">
            <a:avLst/>
          </a:prstGeom>
          <a:noFill/>
          <a:ln w="9525">
            <a:noFill/>
            <a:miter lim="800000"/>
            <a:headEnd/>
            <a:tailEnd/>
          </a:ln>
          <a:effectLst/>
        </p:spPr>
      </p:pic>
      <p:sp>
        <p:nvSpPr>
          <p:cNvPr id="5" name="Text Box 4"/>
          <p:cNvSpPr txBox="1">
            <a:spLocks noChangeArrowheads="1"/>
          </p:cNvSpPr>
          <p:nvPr/>
        </p:nvSpPr>
        <p:spPr bwMode="auto">
          <a:xfrm>
            <a:off x="1541443" y="2503488"/>
            <a:ext cx="2270172" cy="830997"/>
          </a:xfrm>
          <a:prstGeom prst="rect">
            <a:avLst/>
          </a:prstGeom>
          <a:solidFill>
            <a:srgbClr val="00FFCC"/>
          </a:solidFill>
          <a:ln w="9525">
            <a:noFill/>
            <a:miter lim="800000"/>
            <a:headEnd/>
            <a:tailEnd/>
          </a:ln>
          <a:effectLst>
            <a:outerShdw dist="107763" dir="2700000" algn="ctr" rotWithShape="0">
              <a:schemeClr val="bg2"/>
            </a:outerShdw>
          </a:effectLst>
        </p:spPr>
        <p:txBody>
          <a:bodyPr wrap="none">
            <a:spAutoFit/>
          </a:bodyPr>
          <a:lstStyle/>
          <a:p>
            <a:pPr algn="ctr" rtl="1"/>
            <a:r>
              <a:rPr lang="he-IL" sz="2400" dirty="0" smtClean="0">
                <a:latin typeface="Narkisim" pitchFamily="34" charset="-79"/>
                <a:cs typeface="Narkisim" pitchFamily="34" charset="-79"/>
              </a:rPr>
              <a:t>מרחקים מינימליים</a:t>
            </a:r>
          </a:p>
          <a:p>
            <a:pPr algn="ctr" rtl="1"/>
            <a:r>
              <a:rPr lang="he-IL" sz="2400" dirty="0" smtClean="0">
                <a:latin typeface="Narkisim" pitchFamily="34" charset="-79"/>
                <a:cs typeface="Narkisim" pitchFamily="34" charset="-79"/>
              </a:rPr>
              <a:t>בתוך הקיבוץ</a:t>
            </a:r>
          </a:p>
        </p:txBody>
      </p:sp>
      <p:sp>
        <p:nvSpPr>
          <p:cNvPr id="6" name="Text Box 5"/>
          <p:cNvSpPr txBox="1">
            <a:spLocks noChangeArrowheads="1"/>
          </p:cNvSpPr>
          <p:nvPr/>
        </p:nvSpPr>
        <p:spPr bwMode="auto">
          <a:xfrm>
            <a:off x="5355506" y="2503488"/>
            <a:ext cx="2414444" cy="830997"/>
          </a:xfrm>
          <a:prstGeom prst="rect">
            <a:avLst/>
          </a:prstGeom>
          <a:solidFill>
            <a:srgbClr val="00FFCC"/>
          </a:solidFill>
          <a:ln w="9525">
            <a:noFill/>
            <a:miter lim="800000"/>
            <a:headEnd/>
            <a:tailEnd/>
          </a:ln>
          <a:effectLst>
            <a:outerShdw dist="107763" dir="2700000" algn="ctr" rotWithShape="0">
              <a:schemeClr val="bg2"/>
            </a:outerShdw>
          </a:effectLst>
        </p:spPr>
        <p:txBody>
          <a:bodyPr wrap="none">
            <a:spAutoFit/>
          </a:bodyPr>
          <a:lstStyle/>
          <a:p>
            <a:pPr algn="ctr" rtl="1"/>
            <a:r>
              <a:rPr lang="he-IL" sz="2400" dirty="0" smtClean="0">
                <a:latin typeface="Narkisim" pitchFamily="34" charset="-79"/>
                <a:cs typeface="Narkisim" pitchFamily="34" charset="-79"/>
              </a:rPr>
              <a:t>מרחקים מקסימליים</a:t>
            </a:r>
          </a:p>
          <a:p>
            <a:pPr algn="ctr" rtl="1"/>
            <a:r>
              <a:rPr lang="he-IL" sz="2400" b="0" dirty="0" smtClean="0">
                <a:latin typeface="Narkisim" pitchFamily="34" charset="-79"/>
                <a:cs typeface="Narkisim" pitchFamily="34" charset="-79"/>
              </a:rPr>
              <a:t>בין קבוצות</a:t>
            </a:r>
            <a:endParaRPr lang="en-US" sz="2400" b="0" dirty="0">
              <a:latin typeface="Narkisim" pitchFamily="34" charset="-79"/>
              <a:cs typeface="Narkisim" pitchFamily="34" charset="-79"/>
            </a:endParaRPr>
          </a:p>
        </p:txBody>
      </p:sp>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102</a:t>
            </a:fld>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קיבוץ (</a:t>
            </a:r>
            <a:r>
              <a:rPr lang="en-US" dirty="0" smtClean="0">
                <a:latin typeface="Narkisim" pitchFamily="34" charset="-79"/>
                <a:cs typeface="Narkisim" pitchFamily="34" charset="-79"/>
              </a:rPr>
              <a:t>clustering</a:t>
            </a:r>
            <a:r>
              <a:rPr lang="he-IL" dirty="0" smtClean="0">
                <a:latin typeface="Narkisim" pitchFamily="34" charset="-79"/>
                <a:cs typeface="Narkisim" pitchFamily="34" charset="-79"/>
              </a:rPr>
              <a:t>) – יישום 1</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lnSpcReduction="10000"/>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noProof="0" dirty="0" smtClean="0">
                <a:latin typeface="Narkisim" pitchFamily="34" charset="-79"/>
                <a:cs typeface="Narkisim" pitchFamily="34" charset="-79"/>
              </a:rPr>
              <a:t>פילוח שוק</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המטרה: לפלח</a:t>
            </a:r>
            <a:r>
              <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 את השוק לקבוצות נבדלות של לקוחות, כך שניתן להתייחס לכל פלח כזה כאל שוק נפרד מבחינה שיווקית</a:t>
            </a: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endParaRPr lang="he-IL" sz="2600" baseline="0" dirty="0" smtClean="0">
              <a:latin typeface="Narkisim" pitchFamily="34" charset="-79"/>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baseline="0" dirty="0" smtClean="0">
                <a:latin typeface="Narkisim" pitchFamily="34" charset="-79"/>
                <a:cs typeface="Narkisim" pitchFamily="34" charset="-79"/>
              </a:rPr>
              <a:t>גישה:</a:t>
            </a: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אספו מאפיינים שונים על לקוחות (דמוגרפי, גיאוגרפי, הרגלים)</a:t>
            </a:r>
          </a:p>
          <a:p>
            <a:pPr marL="1097280" lvl="2" indent="-274320" algn="r" rtl="1">
              <a:spcBef>
                <a:spcPts val="550"/>
              </a:spcBef>
              <a:buClr>
                <a:schemeClr val="accent1"/>
              </a:buClr>
              <a:buSzPct val="70000"/>
              <a:buFont typeface="Wingdings 2"/>
              <a:buChar char=""/>
            </a:pPr>
            <a:r>
              <a:rPr kumimoji="0" lang="he-IL" sz="24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מצאו</a:t>
            </a:r>
            <a:r>
              <a:rPr kumimoji="0" lang="he-IL" sz="24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 קבוצות של לקוחות דומים</a:t>
            </a:r>
            <a:endParaRPr kumimoji="0" lang="he-IL" sz="24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מדדו את איכות הקבוצות שנמצאו באמצעות בדיקת הרגלי הקנייה של לקוחות באותה קבוצה לעומת לקוחות בקבוצות שונות</a:t>
            </a: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103</a:t>
            </a:fld>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קיבוץ (</a:t>
            </a:r>
            <a:r>
              <a:rPr lang="en-US" dirty="0" smtClean="0">
                <a:latin typeface="Narkisim" pitchFamily="34" charset="-79"/>
                <a:cs typeface="Narkisim" pitchFamily="34" charset="-79"/>
              </a:rPr>
              <a:t>clustering</a:t>
            </a:r>
            <a:r>
              <a:rPr lang="he-IL" dirty="0" smtClean="0">
                <a:latin typeface="Narkisim" pitchFamily="34" charset="-79"/>
                <a:cs typeface="Narkisim" pitchFamily="34" charset="-79"/>
              </a:rPr>
              <a:t>) – יישום 2</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noProof="0" dirty="0" smtClean="0">
                <a:latin typeface="Narkisim" pitchFamily="34" charset="-79"/>
                <a:cs typeface="Narkisim" pitchFamily="34" charset="-79"/>
              </a:rPr>
              <a:t>קיבוץ מסמכים</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המטרה: למצוא קבוצות של מסמכים הדומים זה לזה מבחינה תוכנית </a:t>
            </a:r>
            <a:endPar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baseline="0" dirty="0" smtClean="0">
                <a:latin typeface="Narkisim" pitchFamily="34" charset="-79"/>
                <a:cs typeface="Narkisim" pitchFamily="34" charset="-79"/>
              </a:rPr>
              <a:t>גישה:</a:t>
            </a: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זהו ביטויים, המופיעים באופן תדיר בכל מסמך</a:t>
            </a: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בנו מדד קירבה (מרחק) על בסיס התדירות של הביטויים השונים</a:t>
            </a: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השתמשו במדד זה לפעולת הקיבוץ</a:t>
            </a:r>
            <a:endParaRPr kumimoji="0" lang="he-IL" sz="24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lvl="1" indent="-274320" algn="r" rtl="1">
              <a:spcBef>
                <a:spcPts val="550"/>
              </a:spcBef>
              <a:buClr>
                <a:schemeClr val="accent1"/>
              </a:buClr>
              <a:buSzPct val="70000"/>
              <a:buFont typeface="Wingdings 2"/>
              <a:buChar char=""/>
            </a:pPr>
            <a:r>
              <a:rPr lang="he-IL" sz="2600" dirty="0" smtClean="0">
                <a:latin typeface="Narkisim" pitchFamily="34" charset="-79"/>
                <a:cs typeface="Narkisim" pitchFamily="34" charset="-79"/>
              </a:rPr>
              <a:t>כעת נוכל לנתח מסמכים חדשים, ולסווג אותם לקבוצות המתאימות</a:t>
            </a: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104</a:t>
            </a:fld>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הדגמה של קיבוץ מסמכים</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noProof="0" dirty="0" smtClean="0">
                <a:latin typeface="Narkisim" pitchFamily="34" charset="-79"/>
                <a:cs typeface="Narkisim" pitchFamily="34" charset="-79"/>
              </a:rPr>
              <a:t>קיבוץ של 3,204 כתבות מן ה-</a:t>
            </a:r>
            <a:r>
              <a:rPr lang="en-US" sz="2900" noProof="0" dirty="0" smtClean="0">
                <a:latin typeface="Narkisim" pitchFamily="34" charset="-79"/>
                <a:cs typeface="Narkisim" pitchFamily="34" charset="-79"/>
              </a:rPr>
              <a:t>Los Angeles Times</a:t>
            </a:r>
            <a:r>
              <a:rPr lang="he-IL" sz="2900" noProof="0" dirty="0" smtClean="0">
                <a:latin typeface="Narkisim" pitchFamily="34" charset="-79"/>
                <a:cs typeface="Narkisim" pitchFamily="34" charset="-79"/>
              </a:rPr>
              <a:t> </a:t>
            </a:r>
          </a:p>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kumimoji="0" lang="he-IL" sz="2900" b="0" i="0" u="none" strike="noStrike" kern="1200" cap="none" spc="0" normalizeH="0" baseline="0" dirty="0" smtClean="0">
                <a:ln>
                  <a:noFill/>
                </a:ln>
                <a:solidFill>
                  <a:schemeClr val="tx1"/>
                </a:solidFill>
                <a:effectLst/>
                <a:uLnTx/>
                <a:uFillTx/>
                <a:latin typeface="Narkisim" pitchFamily="34" charset="-79"/>
                <a:ea typeface="+mn-ea"/>
                <a:cs typeface="Narkisim" pitchFamily="34" charset="-79"/>
              </a:rPr>
              <a:t>מדד</a:t>
            </a:r>
            <a:r>
              <a:rPr kumimoji="0" lang="he-IL" sz="2900" b="0" i="0" u="none" strike="noStrike" kern="1200" cap="none" spc="0" normalizeH="0" dirty="0" smtClean="0">
                <a:ln>
                  <a:noFill/>
                </a:ln>
                <a:solidFill>
                  <a:schemeClr val="tx1"/>
                </a:solidFill>
                <a:effectLst/>
                <a:uLnTx/>
                <a:uFillTx/>
                <a:latin typeface="Narkisim" pitchFamily="34" charset="-79"/>
                <a:ea typeface="+mn-ea"/>
                <a:cs typeface="Narkisim" pitchFamily="34" charset="-79"/>
              </a:rPr>
              <a:t> קירבה: כמה מילים דומות נמצאו בין המסמכים (לאחר סינון מספר מילים חיבור וקישור)</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p:txBody>
      </p:sp>
      <p:graphicFrame>
        <p:nvGraphicFramePr>
          <p:cNvPr id="11266" name="Object 2"/>
          <p:cNvGraphicFramePr>
            <a:graphicFrameLocks noChangeAspect="1"/>
          </p:cNvGraphicFramePr>
          <p:nvPr/>
        </p:nvGraphicFramePr>
        <p:xfrm>
          <a:off x="2128837" y="3106737"/>
          <a:ext cx="4424363" cy="3675063"/>
        </p:xfrm>
        <a:graphic>
          <a:graphicData uri="http://schemas.openxmlformats.org/presentationml/2006/ole">
            <mc:AlternateContent xmlns:mc="http://schemas.openxmlformats.org/markup-compatibility/2006">
              <mc:Choice xmlns:v="urn:schemas-microsoft-com:vml" Requires="v">
                <p:oleObj spid="_x0000_s11276" name="Document" r:id="rId3" imgW="6108120" imgH="5064120" progId="Word.Document.8">
                  <p:embed/>
                </p:oleObj>
              </mc:Choice>
              <mc:Fallback>
                <p:oleObj name="Document" r:id="rId3" imgW="6108120" imgH="5064120"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837" y="3106737"/>
                        <a:ext cx="4424363" cy="367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105</a:t>
            </a:fld>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latin typeface="Narkisim" pitchFamily="34" charset="-79"/>
                <a:cs typeface="Narkisim" pitchFamily="34" charset="-79"/>
              </a:rPr>
              <a:t>גילוי חוקים מאגדים (</a:t>
            </a:r>
            <a:r>
              <a:rPr lang="en-US" dirty="0" smtClean="0">
                <a:latin typeface="Narkisim" pitchFamily="34" charset="-79"/>
                <a:cs typeface="Narkisim" pitchFamily="34" charset="-79"/>
              </a:rPr>
              <a:t>association rules</a:t>
            </a:r>
            <a:r>
              <a:rPr lang="he-IL" dirty="0" smtClean="0">
                <a:latin typeface="Narkisim" pitchFamily="34" charset="-79"/>
                <a:cs typeface="Narkisim" pitchFamily="34" charset="-79"/>
              </a:rPr>
              <a:t>)</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381000" y="1600200"/>
            <a:ext cx="8385048" cy="4495800"/>
          </a:xfrm>
        </p:spPr>
        <p:txBody>
          <a:bodyPr>
            <a:normAutofit/>
          </a:bodyPr>
          <a:lstStyle/>
          <a:p>
            <a:r>
              <a:rPr lang="he-IL" dirty="0" smtClean="0">
                <a:latin typeface="Narkisim" pitchFamily="34" charset="-79"/>
                <a:cs typeface="Narkisim" pitchFamily="34" charset="-79"/>
              </a:rPr>
              <a:t>בהינתן קבוצה של רשומות, שכל אחת מהן מכילה מספר פריטים מאוסף נתון</a:t>
            </a:r>
          </a:p>
          <a:p>
            <a:pPr lvl="1"/>
            <a:r>
              <a:rPr lang="he-IL" dirty="0" smtClean="0">
                <a:latin typeface="Narkisim" pitchFamily="34" charset="-79"/>
                <a:cs typeface="Narkisim" pitchFamily="34" charset="-79"/>
              </a:rPr>
              <a:t>צרו חוקי תלות, שינבאו את הופעתו של פריט אחד על בסיס הופעת הפריטים האחרים</a:t>
            </a:r>
          </a:p>
        </p:txBody>
      </p:sp>
      <p:sp>
        <p:nvSpPr>
          <p:cNvPr id="5" name="Text Box 5"/>
          <p:cNvSpPr txBox="1">
            <a:spLocks noChangeArrowheads="1"/>
          </p:cNvSpPr>
          <p:nvPr/>
        </p:nvSpPr>
        <p:spPr bwMode="auto">
          <a:xfrm>
            <a:off x="4876800" y="4095750"/>
            <a:ext cx="3035575" cy="984885"/>
          </a:xfrm>
          <a:prstGeom prst="rect">
            <a:avLst/>
          </a:prstGeom>
          <a:solidFill>
            <a:srgbClr val="CCCCFF"/>
          </a:solidFill>
          <a:ln w="9525">
            <a:noFill/>
            <a:miter lim="800000"/>
            <a:headEnd/>
            <a:tailEnd/>
          </a:ln>
          <a:effectLst>
            <a:outerShdw dist="107763" dir="2700000" algn="ctr" rotWithShape="0">
              <a:schemeClr val="bg2"/>
            </a:outerShdw>
          </a:effectLst>
        </p:spPr>
        <p:txBody>
          <a:bodyPr wrap="none">
            <a:spAutoFit/>
          </a:bodyPr>
          <a:lstStyle/>
          <a:p>
            <a:pPr algn="r"/>
            <a:r>
              <a:rPr lang="he-IL" sz="2000" b="0" dirty="0" smtClean="0">
                <a:latin typeface="Narkisim" pitchFamily="34" charset="-79"/>
                <a:cs typeface="Narkisim" pitchFamily="34" charset="-79"/>
              </a:rPr>
              <a:t>החוקים שהתגלו:</a:t>
            </a:r>
            <a:endParaRPr lang="en-US" sz="2000" b="0" dirty="0">
              <a:latin typeface="Narkisim" pitchFamily="34" charset="-79"/>
              <a:cs typeface="Narkisim" pitchFamily="34" charset="-79"/>
            </a:endParaRPr>
          </a:p>
          <a:p>
            <a:r>
              <a:rPr lang="en-US" sz="2000" b="0" dirty="0">
                <a:latin typeface="Times New Roman" pitchFamily="18" charset="0"/>
              </a:rPr>
              <a:t>    </a:t>
            </a:r>
            <a:r>
              <a:rPr lang="en-US" sz="1800" dirty="0">
                <a:solidFill>
                  <a:srgbClr val="CC0000"/>
                </a:solidFill>
                <a:latin typeface="Tahoma" pitchFamily="34" charset="0"/>
              </a:rPr>
              <a:t>{Milk} --&gt; {Coke}</a:t>
            </a:r>
          </a:p>
          <a:p>
            <a:r>
              <a:rPr lang="en-US" sz="1800" dirty="0">
                <a:solidFill>
                  <a:srgbClr val="CC0000"/>
                </a:solidFill>
                <a:latin typeface="Tahoma" pitchFamily="34" charset="0"/>
              </a:rPr>
              <a:t>    {Diaper, Milk} --&gt; {Beer}</a:t>
            </a:r>
            <a:endParaRPr lang="en-US" sz="2400" b="0" dirty="0">
              <a:latin typeface="Times New Roman" pitchFamily="18" charset="0"/>
            </a:endParaRPr>
          </a:p>
        </p:txBody>
      </p:sp>
      <p:pic>
        <p:nvPicPr>
          <p:cNvPr id="7" name="Picture 6" descr="association-rules.png"/>
          <p:cNvPicPr>
            <a:picLocks noChangeAspect="1"/>
          </p:cNvPicPr>
          <p:nvPr/>
        </p:nvPicPr>
        <p:blipFill>
          <a:blip r:embed="rId2" cstate="print"/>
          <a:stretch>
            <a:fillRect/>
          </a:stretch>
        </p:blipFill>
        <p:spPr>
          <a:xfrm>
            <a:off x="381000" y="3581400"/>
            <a:ext cx="4343400" cy="2273322"/>
          </a:xfrm>
          <a:prstGeom prst="rect">
            <a:avLst/>
          </a:prstGeom>
        </p:spPr>
      </p:pic>
      <p:sp>
        <p:nvSpPr>
          <p:cNvPr id="6" name="Slide Number Placeholder 5"/>
          <p:cNvSpPr>
            <a:spLocks noGrp="1"/>
          </p:cNvSpPr>
          <p:nvPr>
            <p:ph type="sldNum" sz="quarter" idx="12"/>
          </p:nvPr>
        </p:nvSpPr>
        <p:spPr/>
        <p:txBody>
          <a:bodyPr>
            <a:normAutofit fontScale="85000" lnSpcReduction="20000"/>
          </a:bodyPr>
          <a:lstStyle/>
          <a:p>
            <a:fld id="{B6F15528-21DE-4FAA-801E-634DDDAF4B2B}" type="slidenum">
              <a:rPr lang="en-US" smtClean="0"/>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חוקים מאגדים – יישום 1</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noProof="0" dirty="0" smtClean="0">
                <a:latin typeface="Narkisim" pitchFamily="34" charset="-79"/>
                <a:cs typeface="Narkisim" pitchFamily="34" charset="-79"/>
              </a:rPr>
              <a:t>קידום שיווק ומכירות</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בהינתן שנמצא החוק: </a:t>
            </a:r>
            <a:r>
              <a:rPr kumimoji="0" lang="he-IL" sz="2600" b="0" i="0" u="none" strike="noStrike" kern="1200" cap="none" spc="0" normalizeH="0" baseline="0" noProof="0" dirty="0" smtClean="0">
                <a:ln>
                  <a:noFill/>
                </a:ln>
                <a:solidFill>
                  <a:srgbClr val="002060"/>
                </a:solidFill>
                <a:effectLst/>
                <a:uLnTx/>
                <a:uFillTx/>
                <a:latin typeface="Narkisim" pitchFamily="34" charset="-79"/>
                <a:ea typeface="+mn-ea"/>
                <a:cs typeface="Narkisim" pitchFamily="34" charset="-79"/>
              </a:rPr>
              <a:t>{בייגלה, ...} =&gt;</a:t>
            </a:r>
            <a:r>
              <a:rPr kumimoji="0" lang="he-IL" sz="2600" b="0" i="0" u="none" strike="noStrike" kern="1200" cap="none" spc="0" normalizeH="0" noProof="0" dirty="0" smtClean="0">
                <a:ln>
                  <a:noFill/>
                </a:ln>
                <a:solidFill>
                  <a:srgbClr val="002060"/>
                </a:solidFill>
                <a:effectLst/>
                <a:uLnTx/>
                <a:uFillTx/>
                <a:latin typeface="Narkisim" pitchFamily="34" charset="-79"/>
                <a:ea typeface="+mn-ea"/>
                <a:cs typeface="Narkisim" pitchFamily="34" charset="-79"/>
              </a:rPr>
              <a:t> {תפוצ'יפס}</a:t>
            </a: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baseline="0" dirty="0" smtClean="0">
                <a:latin typeface="Narkisim" pitchFamily="34" charset="-79"/>
                <a:cs typeface="Narkisim" pitchFamily="34" charset="-79"/>
              </a:rPr>
              <a:t>נוכל לקבוע מה יגדיל את מכירות התפוצ'יפס</a:t>
            </a: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dirty="0" smtClean="0">
                <a:latin typeface="Narkisim" pitchFamily="34" charset="-79"/>
                <a:cs typeface="Narkisim" pitchFamily="34" charset="-79"/>
              </a:rPr>
              <a:t>נוכל לראות מכירות של אלו מוצרים יפגעו אם נפסיק את מכירת הבייגלה</a:t>
            </a: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dirty="0" smtClean="0">
                <a:latin typeface="Narkisim" pitchFamily="34" charset="-79"/>
                <a:cs typeface="Narkisim" pitchFamily="34" charset="-79"/>
              </a:rPr>
              <a:t>נוכל למצוא מוצרים אותם נוכל למכור יחד עם בייגלה בכדי להגדיל את מכירות התפוצ'יפס</a:t>
            </a: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חוקים מאגדים – יישום 2</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noProof="0" dirty="0" smtClean="0">
                <a:latin typeface="Narkisim" pitchFamily="34" charset="-79"/>
                <a:cs typeface="Narkisim" pitchFamily="34" charset="-79"/>
              </a:rPr>
              <a:t>ניהול מדפים במרכול</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המטרה: לזהות מוצרים, הניקנים</a:t>
            </a:r>
            <a:r>
              <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 יחד ע"י מספר גדול מספיק של לקוחות</a:t>
            </a: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dirty="0" smtClean="0">
                <a:latin typeface="Narkisim" pitchFamily="34" charset="-79"/>
                <a:cs typeface="Narkisim" pitchFamily="34" charset="-79"/>
              </a:rPr>
              <a:t>גישה: לעבד את הנתונים הנאספים בנקודות המכירה באמצעות קוראי ברקוד בכדי למצוא תלויות בין המוצרים</a:t>
            </a: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dirty="0" smtClean="0">
                <a:latin typeface="Narkisim" pitchFamily="34" charset="-79"/>
                <a:cs typeface="Narkisim" pitchFamily="34" charset="-79"/>
              </a:rPr>
              <a:t>אגדות אורבניות נקשרות לממצאים</a:t>
            </a: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אם לקוח (גבר) קונה חיתולים וחלב, יש סיכוי טוב שיקנה גם בירה</a:t>
            </a: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לכן אל תתפלאו אם תמצאו שישיות בירה ליד החיתולים...</a:t>
            </a: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חוקים מאגדים – יישום 3</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noProof="0" dirty="0" smtClean="0">
                <a:latin typeface="Narkisim" pitchFamily="34" charset="-79"/>
                <a:cs typeface="Narkisim" pitchFamily="34" charset="-79"/>
              </a:rPr>
              <a:t>ניהול מלאי</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המקרה: חברה המתקנת מכשירי</a:t>
            </a:r>
            <a:r>
              <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 חשמל ביתיים באמצעות טכנאים, המבקרים בבית הלקוח</a:t>
            </a: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המטרה: להבין</a:t>
            </a:r>
            <a:r>
              <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 את סוגי התיקונים הנדרשים ע"י הלקוחות, בכדי לצייד את כלי הרכב בחלקים המתאימים, ובכך להקטין את מספר הנסיעות לבתי הלקוחות</a:t>
            </a: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dirty="0" smtClean="0">
                <a:latin typeface="Narkisim" pitchFamily="34" charset="-79"/>
                <a:cs typeface="Narkisim" pitchFamily="34" charset="-79"/>
              </a:rPr>
              <a:t>גישה: עבדו את הנתונים על כלים וחלקים, שנדרשו בתיקונים קודמים ובמקומות שונים ומצאו תבניות של שיתופי מופע</a:t>
            </a:r>
            <a:endParaRPr lang="he-IL" sz="2400" dirty="0" smtClean="0">
              <a:latin typeface="Narkisim" pitchFamily="34" charset="-79"/>
              <a:cs typeface="Narkisim" pitchFamily="34" charset="-79"/>
            </a:endParaRP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מה אינו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חיפוש של מספר טלפון בספר טלפונים אלקטרוני</a:t>
            </a:r>
          </a:p>
          <a:p>
            <a:pPr lvl="1"/>
            <a:r>
              <a:rPr lang="he-IL" dirty="0" smtClean="0">
                <a:latin typeface="Narkisim" pitchFamily="34" charset="-79"/>
                <a:cs typeface="Narkisim" pitchFamily="34" charset="-79"/>
              </a:rPr>
              <a:t>אין כאן מידע חבוי</a:t>
            </a:r>
          </a:p>
          <a:p>
            <a:r>
              <a:rPr lang="he-IL" dirty="0" smtClean="0">
                <a:latin typeface="Narkisim" pitchFamily="34" charset="-79"/>
                <a:cs typeface="Narkisim" pitchFamily="34" charset="-79"/>
              </a:rPr>
              <a:t>חיפוש מידע במנוע חיפוש על "</a:t>
            </a:r>
            <a:r>
              <a:rPr lang="en-US" dirty="0" smtClean="0">
                <a:latin typeface="Narkisim" pitchFamily="34" charset="-79"/>
                <a:cs typeface="Narkisim" pitchFamily="34" charset="-79"/>
              </a:rPr>
              <a:t>Amazon</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נקבל מידע על "</a:t>
            </a:r>
            <a:r>
              <a:rPr lang="en-US" dirty="0" smtClean="0">
                <a:latin typeface="Narkisim" pitchFamily="34" charset="-79"/>
                <a:cs typeface="Narkisim" pitchFamily="34" charset="-79"/>
              </a:rPr>
              <a:t>Amazon</a:t>
            </a:r>
            <a:r>
              <a:rPr lang="he-IL" dirty="0" smtClean="0">
                <a:latin typeface="Narkisim" pitchFamily="34" charset="-79"/>
                <a:cs typeface="Narkisim" pitchFamily="34" charset="-79"/>
              </a:rPr>
              <a:t>": נהר האמזונאס, יער-העד של האמזונאס, האמאזונות, החנות המקוונת אמאזון, ועוד. לאו דווקא מה שאנו מחפשים</a:t>
            </a:r>
            <a:endParaRPr lang="he-IL" dirty="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latin typeface="Narkisim" pitchFamily="34" charset="-79"/>
                <a:cs typeface="Narkisim" pitchFamily="34" charset="-79"/>
              </a:rPr>
              <a:t>גילוי תבניות רצפיות (</a:t>
            </a:r>
            <a:r>
              <a:rPr lang="en-US" sz="3600" dirty="0" smtClean="0">
                <a:latin typeface="Narkisim" pitchFamily="34" charset="-79"/>
                <a:cs typeface="Narkisim" pitchFamily="34" charset="-79"/>
              </a:rPr>
              <a:t>sequential patterns</a:t>
            </a:r>
            <a:r>
              <a:rPr lang="he-IL" dirty="0" smtClean="0">
                <a:latin typeface="Narkisim" pitchFamily="34" charset="-79"/>
                <a:cs typeface="Narkisim" pitchFamily="34" charset="-79"/>
              </a:rPr>
              <a:t>)</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381000" y="1600200"/>
            <a:ext cx="8385048" cy="4495800"/>
          </a:xfrm>
        </p:spPr>
        <p:txBody>
          <a:bodyPr>
            <a:normAutofit/>
          </a:bodyPr>
          <a:lstStyle/>
          <a:p>
            <a:r>
              <a:rPr lang="he-IL" dirty="0" smtClean="0">
                <a:latin typeface="Narkisim" pitchFamily="34" charset="-79"/>
                <a:cs typeface="Narkisim" pitchFamily="34" charset="-79"/>
              </a:rPr>
              <a:t>בהינתן קבוצה של עצמים, כשלכל אובייקט יש אירועים המתרחשים ברצף, מצאו חוקים המנבאים </a:t>
            </a:r>
            <a:r>
              <a:rPr lang="he-IL" dirty="0" smtClean="0">
                <a:solidFill>
                  <a:srgbClr val="002060"/>
                </a:solidFill>
                <a:latin typeface="Narkisim" pitchFamily="34" charset="-79"/>
                <a:cs typeface="Narkisim" pitchFamily="34" charset="-79"/>
              </a:rPr>
              <a:t>תלויות רצפיות </a:t>
            </a:r>
            <a:r>
              <a:rPr lang="he-IL" dirty="0" smtClean="0">
                <a:latin typeface="Narkisim" pitchFamily="34" charset="-79"/>
                <a:cs typeface="Narkisim" pitchFamily="34" charset="-79"/>
              </a:rPr>
              <a:t>חזקות בין האירועים השונים</a:t>
            </a:r>
          </a:p>
          <a:p>
            <a:endParaRPr lang="he-IL" dirty="0" smtClean="0">
              <a:latin typeface="Narkisim" pitchFamily="34" charset="-79"/>
              <a:cs typeface="Narkisim" pitchFamily="34" charset="-79"/>
            </a:endParaRPr>
          </a:p>
          <a:p>
            <a:endParaRPr lang="he-IL" dirty="0" smtClean="0">
              <a:latin typeface="Narkisim" pitchFamily="34" charset="-79"/>
              <a:cs typeface="Narkisim" pitchFamily="34" charset="-79"/>
            </a:endParaRPr>
          </a:p>
          <a:p>
            <a:r>
              <a:rPr lang="he-IL" dirty="0" smtClean="0">
                <a:latin typeface="Narkisim" pitchFamily="34" charset="-79"/>
                <a:cs typeface="Narkisim" pitchFamily="34" charset="-79"/>
              </a:rPr>
              <a:t>החוקים נוצרים ע"י גילוי תבנית. למאורעות בתבנית יכולים להיות נתונים לאילוצי זמן</a:t>
            </a:r>
          </a:p>
        </p:txBody>
      </p:sp>
      <p:grpSp>
        <p:nvGrpSpPr>
          <p:cNvPr id="6" name="Group 4"/>
          <p:cNvGrpSpPr>
            <a:grpSpLocks/>
          </p:cNvGrpSpPr>
          <p:nvPr/>
        </p:nvGrpSpPr>
        <p:grpSpPr bwMode="auto">
          <a:xfrm>
            <a:off x="990600" y="4665662"/>
            <a:ext cx="3657600" cy="1811338"/>
            <a:chOff x="1728" y="2832"/>
            <a:chExt cx="2304" cy="1141"/>
          </a:xfrm>
        </p:grpSpPr>
        <p:sp>
          <p:nvSpPr>
            <p:cNvPr id="8" name="Rectangle 5"/>
            <p:cNvSpPr>
              <a:spLocks noChangeArrowheads="1"/>
            </p:cNvSpPr>
            <p:nvPr/>
          </p:nvSpPr>
          <p:spPr bwMode="auto">
            <a:xfrm>
              <a:off x="1728" y="2832"/>
              <a:ext cx="2304" cy="1104"/>
            </a:xfrm>
            <a:prstGeom prst="rect">
              <a:avLst/>
            </a:prstGeom>
            <a:solidFill>
              <a:srgbClr val="FFFFCC"/>
            </a:solidFill>
            <a:ln w="9525">
              <a:solidFill>
                <a:schemeClr val="tx1"/>
              </a:solidFill>
              <a:miter lim="800000"/>
              <a:headEnd/>
              <a:tailEnd/>
            </a:ln>
            <a:effectLst>
              <a:outerShdw dist="107763" dir="2700000" algn="ctr" rotWithShape="0">
                <a:srgbClr val="808080"/>
              </a:outerShdw>
            </a:effectLst>
          </p:spPr>
          <p:txBody>
            <a:bodyPr wrap="none" anchor="ctr"/>
            <a:lstStyle/>
            <a:p>
              <a:endParaRPr lang="he-IL"/>
            </a:p>
          </p:txBody>
        </p:sp>
        <p:sp>
          <p:nvSpPr>
            <p:cNvPr id="9" name="Text Box 6"/>
            <p:cNvSpPr txBox="1">
              <a:spLocks noChangeArrowheads="1"/>
            </p:cNvSpPr>
            <p:nvPr/>
          </p:nvSpPr>
          <p:spPr bwMode="auto">
            <a:xfrm>
              <a:off x="1776" y="2983"/>
              <a:ext cx="2190" cy="327"/>
            </a:xfrm>
            <a:prstGeom prst="rect">
              <a:avLst/>
            </a:prstGeom>
            <a:solidFill>
              <a:srgbClr val="FFFFCC"/>
            </a:solidFill>
            <a:ln w="9525">
              <a:noFill/>
              <a:miter lim="800000"/>
              <a:headEnd/>
              <a:tailEnd/>
            </a:ln>
            <a:effectLst/>
          </p:spPr>
          <p:txBody>
            <a:bodyPr wrap="none">
              <a:spAutoFit/>
            </a:bodyPr>
            <a:lstStyle/>
            <a:p>
              <a:r>
                <a:rPr lang="en-US" sz="2800" dirty="0">
                  <a:latin typeface="Times New Roman" pitchFamily="18" charset="0"/>
                </a:rPr>
                <a:t>(A   B)     (C)    (D   E)</a:t>
              </a:r>
            </a:p>
          </p:txBody>
        </p:sp>
        <p:sp>
          <p:nvSpPr>
            <p:cNvPr id="10" name="Text Box 7"/>
            <p:cNvSpPr txBox="1">
              <a:spLocks noChangeArrowheads="1"/>
            </p:cNvSpPr>
            <p:nvPr/>
          </p:nvSpPr>
          <p:spPr bwMode="auto">
            <a:xfrm>
              <a:off x="2688" y="3660"/>
              <a:ext cx="439" cy="192"/>
            </a:xfrm>
            <a:prstGeom prst="rect">
              <a:avLst/>
            </a:prstGeom>
            <a:solidFill>
              <a:srgbClr val="FFFFCC"/>
            </a:solidFill>
            <a:ln w="9525">
              <a:noFill/>
              <a:miter lim="800000"/>
              <a:headEnd/>
              <a:tailEnd/>
            </a:ln>
            <a:effectLst/>
          </p:spPr>
          <p:txBody>
            <a:bodyPr wrap="none">
              <a:spAutoFit/>
            </a:bodyPr>
            <a:lstStyle/>
            <a:p>
              <a:r>
                <a:rPr lang="en-US">
                  <a:solidFill>
                    <a:srgbClr val="0000FF"/>
                  </a:solidFill>
                </a:rPr>
                <a:t>&lt;= ms</a:t>
              </a:r>
              <a:endParaRPr lang="en-US" sz="1600">
                <a:latin typeface="Times New Roman" pitchFamily="18" charset="0"/>
              </a:endParaRPr>
            </a:p>
          </p:txBody>
        </p:sp>
        <p:sp>
          <p:nvSpPr>
            <p:cNvPr id="11" name="Text Box 8"/>
            <p:cNvSpPr txBox="1">
              <a:spLocks noChangeArrowheads="1"/>
            </p:cNvSpPr>
            <p:nvPr/>
          </p:nvSpPr>
          <p:spPr bwMode="auto">
            <a:xfrm>
              <a:off x="2256" y="3312"/>
              <a:ext cx="407" cy="192"/>
            </a:xfrm>
            <a:prstGeom prst="rect">
              <a:avLst/>
            </a:prstGeom>
            <a:solidFill>
              <a:srgbClr val="FFFFCC"/>
            </a:solidFill>
            <a:ln w="9525">
              <a:noFill/>
              <a:miter lim="800000"/>
              <a:headEnd/>
              <a:tailEnd/>
            </a:ln>
            <a:effectLst/>
          </p:spPr>
          <p:txBody>
            <a:bodyPr wrap="none">
              <a:spAutoFit/>
            </a:bodyPr>
            <a:lstStyle/>
            <a:p>
              <a:r>
                <a:rPr lang="en-US">
                  <a:solidFill>
                    <a:srgbClr val="0000FF"/>
                  </a:solidFill>
                </a:rPr>
                <a:t>&lt;= xg</a:t>
              </a:r>
              <a:endParaRPr lang="en-US" sz="1600">
                <a:latin typeface="Times New Roman" pitchFamily="18" charset="0"/>
              </a:endParaRPr>
            </a:p>
          </p:txBody>
        </p:sp>
        <p:sp>
          <p:nvSpPr>
            <p:cNvPr id="12" name="Text Box 9"/>
            <p:cNvSpPr txBox="1">
              <a:spLocks noChangeArrowheads="1"/>
            </p:cNvSpPr>
            <p:nvPr/>
          </p:nvSpPr>
          <p:spPr bwMode="auto">
            <a:xfrm>
              <a:off x="2976" y="3324"/>
              <a:ext cx="348" cy="192"/>
            </a:xfrm>
            <a:prstGeom prst="rect">
              <a:avLst/>
            </a:prstGeom>
            <a:solidFill>
              <a:srgbClr val="FFFFCC"/>
            </a:solidFill>
            <a:ln w="9525">
              <a:noFill/>
              <a:miter lim="800000"/>
              <a:headEnd/>
              <a:tailEnd/>
            </a:ln>
            <a:effectLst/>
          </p:spPr>
          <p:txBody>
            <a:bodyPr wrap="none">
              <a:spAutoFit/>
            </a:bodyPr>
            <a:lstStyle/>
            <a:p>
              <a:r>
                <a:rPr lang="en-US">
                  <a:solidFill>
                    <a:srgbClr val="0000FF"/>
                  </a:solidFill>
                </a:rPr>
                <a:t> &gt;ng</a:t>
              </a:r>
              <a:endParaRPr lang="en-US" sz="1600">
                <a:latin typeface="Times New Roman" pitchFamily="18" charset="0"/>
              </a:endParaRPr>
            </a:p>
          </p:txBody>
        </p:sp>
        <p:sp>
          <p:nvSpPr>
            <p:cNvPr id="13" name="Text Box 10"/>
            <p:cNvSpPr txBox="1">
              <a:spLocks noChangeArrowheads="1"/>
            </p:cNvSpPr>
            <p:nvPr/>
          </p:nvSpPr>
          <p:spPr bwMode="auto">
            <a:xfrm>
              <a:off x="3360" y="3324"/>
              <a:ext cx="426" cy="192"/>
            </a:xfrm>
            <a:prstGeom prst="rect">
              <a:avLst/>
            </a:prstGeom>
            <a:solidFill>
              <a:srgbClr val="FFFFCC"/>
            </a:solidFill>
            <a:ln w="9525">
              <a:noFill/>
              <a:miter lim="800000"/>
              <a:headEnd/>
              <a:tailEnd/>
            </a:ln>
            <a:effectLst/>
          </p:spPr>
          <p:txBody>
            <a:bodyPr wrap="none">
              <a:spAutoFit/>
            </a:bodyPr>
            <a:lstStyle/>
            <a:p>
              <a:r>
                <a:rPr lang="en-US">
                  <a:solidFill>
                    <a:srgbClr val="0000FF"/>
                  </a:solidFill>
                </a:rPr>
                <a:t>&lt;= ws</a:t>
              </a:r>
              <a:endParaRPr lang="en-US" sz="1600">
                <a:latin typeface="Times New Roman" pitchFamily="18" charset="0"/>
              </a:endParaRPr>
            </a:p>
          </p:txBody>
        </p:sp>
        <p:sp>
          <p:nvSpPr>
            <p:cNvPr id="14" name="Line 11"/>
            <p:cNvSpPr>
              <a:spLocks noChangeShapeType="1"/>
            </p:cNvSpPr>
            <p:nvPr/>
          </p:nvSpPr>
          <p:spPr bwMode="auto">
            <a:xfrm>
              <a:off x="1824" y="3817"/>
              <a:ext cx="2064" cy="0"/>
            </a:xfrm>
            <a:prstGeom prst="line">
              <a:avLst/>
            </a:prstGeom>
            <a:noFill/>
            <a:ln w="9525">
              <a:solidFill>
                <a:schemeClr val="tx1"/>
              </a:solidFill>
              <a:round/>
              <a:headEnd type="triangle" w="med" len="med"/>
              <a:tailEnd type="triangle" w="med" len="med"/>
            </a:ln>
            <a:effectLst/>
          </p:spPr>
          <p:txBody>
            <a:bodyPr wrap="none" anchor="ctr"/>
            <a:lstStyle/>
            <a:p>
              <a:endParaRPr lang="he-IL"/>
            </a:p>
          </p:txBody>
        </p:sp>
        <p:sp>
          <p:nvSpPr>
            <p:cNvPr id="15" name="Line 12"/>
            <p:cNvSpPr>
              <a:spLocks noChangeShapeType="1"/>
            </p:cNvSpPr>
            <p:nvPr/>
          </p:nvSpPr>
          <p:spPr bwMode="auto">
            <a:xfrm>
              <a:off x="1824" y="3500"/>
              <a:ext cx="1200" cy="0"/>
            </a:xfrm>
            <a:prstGeom prst="line">
              <a:avLst/>
            </a:prstGeom>
            <a:noFill/>
            <a:ln w="9525">
              <a:solidFill>
                <a:schemeClr val="tx1"/>
              </a:solidFill>
              <a:round/>
              <a:headEnd type="triangle" w="med" len="med"/>
              <a:tailEnd type="triangle" w="med" len="med"/>
            </a:ln>
            <a:effectLst/>
          </p:spPr>
          <p:txBody>
            <a:bodyPr wrap="none" anchor="ctr"/>
            <a:lstStyle/>
            <a:p>
              <a:endParaRPr lang="he-IL"/>
            </a:p>
          </p:txBody>
        </p:sp>
        <p:sp>
          <p:nvSpPr>
            <p:cNvPr id="16" name="Line 13"/>
            <p:cNvSpPr>
              <a:spLocks noChangeShapeType="1"/>
            </p:cNvSpPr>
            <p:nvPr/>
          </p:nvSpPr>
          <p:spPr bwMode="auto">
            <a:xfrm>
              <a:off x="3024" y="3500"/>
              <a:ext cx="288" cy="0"/>
            </a:xfrm>
            <a:prstGeom prst="line">
              <a:avLst/>
            </a:prstGeom>
            <a:noFill/>
            <a:ln w="9525">
              <a:solidFill>
                <a:schemeClr val="tx1"/>
              </a:solidFill>
              <a:round/>
              <a:headEnd type="triangle" w="med" len="med"/>
              <a:tailEnd type="triangle" w="med" len="med"/>
            </a:ln>
            <a:effectLst/>
          </p:spPr>
          <p:txBody>
            <a:bodyPr wrap="none" anchor="ctr"/>
            <a:lstStyle/>
            <a:p>
              <a:endParaRPr lang="he-IL"/>
            </a:p>
          </p:txBody>
        </p:sp>
        <p:sp>
          <p:nvSpPr>
            <p:cNvPr id="17" name="Line 14"/>
            <p:cNvSpPr>
              <a:spLocks noChangeShapeType="1"/>
            </p:cNvSpPr>
            <p:nvPr/>
          </p:nvSpPr>
          <p:spPr bwMode="auto">
            <a:xfrm>
              <a:off x="3312" y="3500"/>
              <a:ext cx="576" cy="0"/>
            </a:xfrm>
            <a:prstGeom prst="line">
              <a:avLst/>
            </a:prstGeom>
            <a:noFill/>
            <a:ln w="9525">
              <a:solidFill>
                <a:schemeClr val="tx1"/>
              </a:solidFill>
              <a:round/>
              <a:headEnd type="triangle" w="med" len="med"/>
              <a:tailEnd type="triangle" w="med" len="med"/>
            </a:ln>
            <a:effectLst/>
          </p:spPr>
          <p:txBody>
            <a:bodyPr wrap="none" anchor="ctr"/>
            <a:lstStyle/>
            <a:p>
              <a:endParaRPr lang="he-IL"/>
            </a:p>
          </p:txBody>
        </p:sp>
        <p:sp>
          <p:nvSpPr>
            <p:cNvPr id="18" name="Line 15"/>
            <p:cNvSpPr>
              <a:spLocks noChangeShapeType="1"/>
            </p:cNvSpPr>
            <p:nvPr/>
          </p:nvSpPr>
          <p:spPr bwMode="auto">
            <a:xfrm>
              <a:off x="1824" y="3264"/>
              <a:ext cx="0" cy="709"/>
            </a:xfrm>
            <a:prstGeom prst="line">
              <a:avLst/>
            </a:prstGeom>
            <a:noFill/>
            <a:ln w="9525">
              <a:solidFill>
                <a:schemeClr val="tx1"/>
              </a:solidFill>
              <a:round/>
              <a:headEnd/>
              <a:tailEnd/>
            </a:ln>
            <a:effectLst/>
          </p:spPr>
          <p:txBody>
            <a:bodyPr wrap="none" anchor="ctr"/>
            <a:lstStyle/>
            <a:p>
              <a:endParaRPr lang="he-IL"/>
            </a:p>
          </p:txBody>
        </p:sp>
        <p:sp>
          <p:nvSpPr>
            <p:cNvPr id="19" name="Line 16"/>
            <p:cNvSpPr>
              <a:spLocks noChangeShapeType="1"/>
            </p:cNvSpPr>
            <p:nvPr/>
          </p:nvSpPr>
          <p:spPr bwMode="auto">
            <a:xfrm flipV="1">
              <a:off x="3024" y="3319"/>
              <a:ext cx="0" cy="327"/>
            </a:xfrm>
            <a:prstGeom prst="line">
              <a:avLst/>
            </a:prstGeom>
            <a:noFill/>
            <a:ln w="9525">
              <a:solidFill>
                <a:schemeClr val="tx1"/>
              </a:solidFill>
              <a:round/>
              <a:headEnd/>
              <a:tailEnd/>
            </a:ln>
            <a:effectLst/>
          </p:spPr>
          <p:txBody>
            <a:bodyPr wrap="none" anchor="ctr"/>
            <a:lstStyle/>
            <a:p>
              <a:endParaRPr lang="he-IL"/>
            </a:p>
          </p:txBody>
        </p:sp>
        <p:sp>
          <p:nvSpPr>
            <p:cNvPr id="20" name="Line 17"/>
            <p:cNvSpPr>
              <a:spLocks noChangeShapeType="1"/>
            </p:cNvSpPr>
            <p:nvPr/>
          </p:nvSpPr>
          <p:spPr bwMode="auto">
            <a:xfrm flipV="1">
              <a:off x="3312" y="3319"/>
              <a:ext cx="0" cy="327"/>
            </a:xfrm>
            <a:prstGeom prst="line">
              <a:avLst/>
            </a:prstGeom>
            <a:noFill/>
            <a:ln w="9525">
              <a:solidFill>
                <a:schemeClr val="tx1"/>
              </a:solidFill>
              <a:round/>
              <a:headEnd/>
              <a:tailEnd/>
            </a:ln>
            <a:effectLst/>
          </p:spPr>
          <p:txBody>
            <a:bodyPr wrap="none" anchor="ctr"/>
            <a:lstStyle/>
            <a:p>
              <a:endParaRPr lang="he-IL"/>
            </a:p>
          </p:txBody>
        </p:sp>
        <p:sp>
          <p:nvSpPr>
            <p:cNvPr id="21" name="Line 18"/>
            <p:cNvSpPr>
              <a:spLocks noChangeShapeType="1"/>
            </p:cNvSpPr>
            <p:nvPr/>
          </p:nvSpPr>
          <p:spPr bwMode="auto">
            <a:xfrm>
              <a:off x="3888" y="3264"/>
              <a:ext cx="0" cy="709"/>
            </a:xfrm>
            <a:prstGeom prst="line">
              <a:avLst/>
            </a:prstGeom>
            <a:noFill/>
            <a:ln w="9525">
              <a:solidFill>
                <a:schemeClr val="tx1"/>
              </a:solidFill>
              <a:round/>
              <a:headEnd/>
              <a:tailEnd/>
            </a:ln>
            <a:effectLst/>
          </p:spPr>
          <p:txBody>
            <a:bodyPr wrap="none" anchor="ctr"/>
            <a:lstStyle/>
            <a:p>
              <a:endParaRPr lang="he-IL"/>
            </a:p>
          </p:txBody>
        </p:sp>
      </p:grpSp>
      <p:grpSp>
        <p:nvGrpSpPr>
          <p:cNvPr id="22" name="Group 19"/>
          <p:cNvGrpSpPr>
            <a:grpSpLocks/>
          </p:cNvGrpSpPr>
          <p:nvPr/>
        </p:nvGrpSpPr>
        <p:grpSpPr bwMode="auto">
          <a:xfrm>
            <a:off x="2514600" y="3124200"/>
            <a:ext cx="3962400" cy="685800"/>
            <a:chOff x="1632" y="1728"/>
            <a:chExt cx="2304" cy="432"/>
          </a:xfrm>
        </p:grpSpPr>
        <p:sp>
          <p:nvSpPr>
            <p:cNvPr id="23" name="Rectangle 20"/>
            <p:cNvSpPr>
              <a:spLocks noChangeArrowheads="1"/>
            </p:cNvSpPr>
            <p:nvPr/>
          </p:nvSpPr>
          <p:spPr bwMode="auto">
            <a:xfrm>
              <a:off x="1632" y="1728"/>
              <a:ext cx="2304" cy="432"/>
            </a:xfrm>
            <a:prstGeom prst="rect">
              <a:avLst/>
            </a:prstGeom>
            <a:solidFill>
              <a:srgbClr val="FFFFCC"/>
            </a:solidFill>
            <a:ln w="9525">
              <a:solidFill>
                <a:schemeClr val="tx1"/>
              </a:solidFill>
              <a:miter lim="800000"/>
              <a:headEnd/>
              <a:tailEnd/>
            </a:ln>
            <a:effectLst>
              <a:outerShdw dist="107763" dir="2700000" algn="ctr" rotWithShape="0">
                <a:srgbClr val="808080"/>
              </a:outerShdw>
            </a:effectLst>
          </p:spPr>
          <p:txBody>
            <a:bodyPr wrap="none" anchor="ctr"/>
            <a:lstStyle/>
            <a:p>
              <a:endParaRPr lang="he-IL"/>
            </a:p>
          </p:txBody>
        </p:sp>
        <p:sp>
          <p:nvSpPr>
            <p:cNvPr id="24" name="Text Box 21"/>
            <p:cNvSpPr txBox="1">
              <a:spLocks noChangeArrowheads="1"/>
            </p:cNvSpPr>
            <p:nvPr/>
          </p:nvSpPr>
          <p:spPr bwMode="auto">
            <a:xfrm>
              <a:off x="1680" y="1783"/>
              <a:ext cx="2186" cy="327"/>
            </a:xfrm>
            <a:prstGeom prst="rect">
              <a:avLst/>
            </a:prstGeom>
            <a:solidFill>
              <a:srgbClr val="FFFFCC"/>
            </a:solidFill>
            <a:ln w="9525">
              <a:noFill/>
              <a:miter lim="800000"/>
              <a:headEnd/>
              <a:tailEnd/>
            </a:ln>
            <a:effectLst/>
          </p:spPr>
          <p:txBody>
            <a:bodyPr wrap="none">
              <a:spAutoFit/>
            </a:bodyPr>
            <a:lstStyle/>
            <a:p>
              <a:r>
                <a:rPr lang="en-US" sz="2800">
                  <a:latin typeface="Times New Roman" pitchFamily="18" charset="0"/>
                </a:rPr>
                <a:t>(A   B)     (C)        (D   E)</a:t>
              </a:r>
            </a:p>
          </p:txBody>
        </p:sp>
      </p:grpSp>
      <p:sp>
        <p:nvSpPr>
          <p:cNvPr id="25" name="Slide Number Placeholder 24"/>
          <p:cNvSpPr>
            <a:spLocks noGrp="1"/>
          </p:cNvSpPr>
          <p:nvPr>
            <p:ph type="sldNum" sz="quarter" idx="12"/>
          </p:nvPr>
        </p:nvSpPr>
        <p:spPr/>
        <p:txBody>
          <a:bodyPr>
            <a:normAutofit fontScale="85000" lnSpcReduction="20000"/>
          </a:bodyPr>
          <a:lstStyle/>
          <a:p>
            <a:fld id="{B6F15528-21DE-4FAA-801E-634DDDAF4B2B}" type="slidenum">
              <a:rPr lang="en-US" smtClean="0"/>
              <a:pPr/>
              <a:t>110</a:t>
            </a:fld>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דוגמאות לתבניות רצפיות</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dirty="0" smtClean="0">
                <a:latin typeface="Narkisim" pitchFamily="34" charset="-79"/>
                <a:cs typeface="Narkisim" pitchFamily="34" charset="-79"/>
              </a:rPr>
              <a:t>בחנות ספורט</a:t>
            </a:r>
          </a:p>
          <a:p>
            <a:pPr marL="777240" lvl="1" indent="-320040" algn="r" rtl="1">
              <a:spcBef>
                <a:spcPts val="700"/>
              </a:spcBef>
              <a:buClr>
                <a:schemeClr val="accent2"/>
              </a:buClr>
              <a:buSzPct val="60000"/>
              <a:buFont typeface="Wingdings"/>
              <a:buChar char=""/>
            </a:pPr>
            <a:r>
              <a:rPr lang="he-IL" sz="2500" dirty="0" smtClean="0">
                <a:latin typeface="Narkisim" pitchFamily="34" charset="-79"/>
                <a:cs typeface="Narkisim" pitchFamily="34" charset="-79"/>
              </a:rPr>
              <a:t>{נעלי ספורט}{מחבט, כדורי טניס} =&gt; {טרנינג}</a:t>
            </a:r>
          </a:p>
          <a:p>
            <a:pPr marL="320040" indent="-320040" algn="r" rtl="1">
              <a:spcBef>
                <a:spcPts val="700"/>
              </a:spcBef>
              <a:buClr>
                <a:schemeClr val="accent2"/>
              </a:buClr>
              <a:buSzPct val="60000"/>
              <a:buFont typeface="Wingdings"/>
              <a:buChar char=""/>
            </a:pPr>
            <a:endParaRPr lang="he-IL" sz="2900" dirty="0" smtClean="0">
              <a:latin typeface="Narkisim" pitchFamily="34" charset="-79"/>
              <a:cs typeface="Narkisim" pitchFamily="34" charset="-79"/>
            </a:endParaRPr>
          </a:p>
          <a:p>
            <a:pPr marL="320040" indent="-320040" algn="r" rtl="1">
              <a:spcBef>
                <a:spcPts val="700"/>
              </a:spcBef>
              <a:buClr>
                <a:schemeClr val="accent2"/>
              </a:buClr>
              <a:buSzPct val="60000"/>
              <a:buFont typeface="Wingdings"/>
              <a:buChar char=""/>
            </a:pPr>
            <a:r>
              <a:rPr lang="he-IL" sz="2900" dirty="0" smtClean="0">
                <a:latin typeface="Narkisim" pitchFamily="34" charset="-79"/>
                <a:cs typeface="Narkisim" pitchFamily="34" charset="-79"/>
              </a:rPr>
              <a:t>בחנות ספרים</a:t>
            </a:r>
          </a:p>
          <a:p>
            <a:pPr marL="777240" lvl="1" indent="-320040" algn="r" rtl="1">
              <a:spcBef>
                <a:spcPts val="700"/>
              </a:spcBef>
              <a:buClr>
                <a:schemeClr val="accent2"/>
              </a:buClr>
              <a:buSzPct val="60000"/>
              <a:buFont typeface="Wingdings"/>
              <a:buChar char=""/>
            </a:pPr>
            <a:r>
              <a:rPr lang="he-IL" sz="2400" dirty="0" smtClean="0">
                <a:solidFill>
                  <a:prstClr val="black"/>
                </a:solidFill>
                <a:latin typeface="Narkisim" pitchFamily="34" charset="-79"/>
                <a:cs typeface="Narkisim" pitchFamily="34" charset="-79"/>
              </a:rPr>
              <a:t>{מבוא ל-</a:t>
            </a:r>
            <a:r>
              <a:rPr lang="en-US" sz="2400" dirty="0" smtClean="0">
                <a:solidFill>
                  <a:prstClr val="black"/>
                </a:solidFill>
                <a:latin typeface="Narkisim" pitchFamily="34" charset="-79"/>
                <a:cs typeface="Narkisim" pitchFamily="34" charset="-79"/>
              </a:rPr>
              <a:t>C#</a:t>
            </a:r>
            <a:r>
              <a:rPr lang="he-IL" sz="2400" dirty="0" smtClean="0">
                <a:solidFill>
                  <a:prstClr val="black"/>
                </a:solidFill>
                <a:latin typeface="Narkisim" pitchFamily="34" charset="-79"/>
                <a:cs typeface="Narkisim" pitchFamily="34" charset="-79"/>
              </a:rPr>
              <a:t>}{</a:t>
            </a:r>
            <a:r>
              <a:rPr lang="en-US" sz="2400" dirty="0" smtClean="0">
                <a:solidFill>
                  <a:prstClr val="black"/>
                </a:solidFill>
                <a:latin typeface="Narkisim" pitchFamily="34" charset="-79"/>
                <a:cs typeface="Narkisim" pitchFamily="34" charset="-79"/>
              </a:rPr>
              <a:t>C++ Primer</a:t>
            </a:r>
            <a:r>
              <a:rPr lang="he-IL" sz="2400" dirty="0" smtClean="0">
                <a:solidFill>
                  <a:prstClr val="black"/>
                </a:solidFill>
                <a:latin typeface="Narkisim" pitchFamily="34" charset="-79"/>
                <a:cs typeface="Narkisim" pitchFamily="34" charset="-79"/>
              </a:rPr>
              <a:t>} =&gt; {</a:t>
            </a:r>
            <a:r>
              <a:rPr lang="en-US" sz="2400" dirty="0" smtClean="0">
                <a:solidFill>
                  <a:prstClr val="black"/>
                </a:solidFill>
                <a:latin typeface="Narkisim" pitchFamily="34" charset="-79"/>
                <a:cs typeface="Narkisim" pitchFamily="34" charset="-79"/>
              </a:rPr>
              <a:t>Perl</a:t>
            </a:r>
            <a:r>
              <a:rPr lang="he-IL" sz="2400" dirty="0" smtClean="0">
                <a:solidFill>
                  <a:prstClr val="black"/>
                </a:solidFill>
                <a:latin typeface="Narkisim" pitchFamily="34" charset="-79"/>
                <a:cs typeface="Narkisim" pitchFamily="34" charset="-79"/>
              </a:rPr>
              <a:t> למתחילים}</a:t>
            </a:r>
          </a:p>
          <a:p>
            <a:pPr marL="320040" indent="-320040" algn="r" rtl="1">
              <a:spcBef>
                <a:spcPts val="700"/>
              </a:spcBef>
              <a:buClr>
                <a:schemeClr val="accent2"/>
              </a:buClr>
              <a:buSzPct val="60000"/>
              <a:buFont typeface="Wingdings"/>
              <a:buChar char=""/>
            </a:pPr>
            <a:endParaRPr lang="he-IL" sz="2800" dirty="0" smtClean="0">
              <a:solidFill>
                <a:prstClr val="black"/>
              </a:solidFill>
              <a:latin typeface="Narkisim" pitchFamily="34" charset="-79"/>
              <a:cs typeface="Narkisim" pitchFamily="34" charset="-79"/>
            </a:endParaRPr>
          </a:p>
          <a:p>
            <a:pPr marL="320040" indent="-320040" algn="r" rtl="1">
              <a:spcBef>
                <a:spcPts val="700"/>
              </a:spcBef>
              <a:buClr>
                <a:schemeClr val="accent2"/>
              </a:buClr>
              <a:buSzPct val="60000"/>
              <a:buFont typeface="Wingdings"/>
              <a:buChar char=""/>
            </a:pPr>
            <a:r>
              <a:rPr lang="he-IL" sz="2800" dirty="0" smtClean="0">
                <a:solidFill>
                  <a:prstClr val="black"/>
                </a:solidFill>
                <a:latin typeface="Narkisim" pitchFamily="34" charset="-79"/>
                <a:cs typeface="Narkisim" pitchFamily="34" charset="-79"/>
              </a:rPr>
              <a:t>בקופת חולים</a:t>
            </a:r>
          </a:p>
          <a:p>
            <a:pPr marL="777240" lvl="1" indent="-320040" algn="r" rtl="1">
              <a:spcBef>
                <a:spcPts val="700"/>
              </a:spcBef>
              <a:buClr>
                <a:schemeClr val="accent2"/>
              </a:buClr>
              <a:buSzPct val="60000"/>
              <a:buFont typeface="Wingdings"/>
              <a:buChar char=""/>
            </a:pPr>
            <a:r>
              <a:rPr lang="he-IL" sz="2800" dirty="0" smtClean="0">
                <a:solidFill>
                  <a:prstClr val="black"/>
                </a:solidFill>
                <a:latin typeface="Narkisim" pitchFamily="34" charset="-79"/>
                <a:cs typeface="Narkisim" pitchFamily="34" charset="-79"/>
              </a:rPr>
              <a:t>{מחלה כרונית}{טיפול תרופתי}{איזון} =&gt; {חוסר איזון}</a:t>
            </a:r>
            <a:endParaRPr lang="he-IL" sz="2800" dirty="0" smtClean="0">
              <a:latin typeface="Narkisim" pitchFamily="34" charset="-79"/>
              <a:cs typeface="Narkisim" pitchFamily="34" charset="-79"/>
            </a:endParaRPr>
          </a:p>
          <a:p>
            <a:pPr marL="777240" lvl="1" indent="-320040" algn="r" rtl="1">
              <a:spcBef>
                <a:spcPts val="700"/>
              </a:spcBef>
              <a:buClr>
                <a:schemeClr val="accent2"/>
              </a:buClr>
              <a:buSzPct val="60000"/>
              <a:buFont typeface="Wingdings"/>
              <a:buChar char=""/>
            </a:pPr>
            <a:endParaRPr lang="he-IL" sz="2900" dirty="0" smtClean="0">
              <a:latin typeface="Narkisim" pitchFamily="34" charset="-79"/>
              <a:cs typeface="Narkisim" pitchFamily="34" charset="-79"/>
            </a:endParaRPr>
          </a:p>
          <a:p>
            <a:pPr marL="182880" indent="-274320" algn="r" rtl="1">
              <a:spcBef>
                <a:spcPts val="550"/>
              </a:spcBef>
              <a:buClr>
                <a:srgbClr val="94B6D2"/>
              </a:buClr>
              <a:buSzPct val="70000"/>
              <a:defRPr/>
            </a:pPr>
            <a:endParaRPr lang="he-IL" sz="2600" dirty="0" smtClean="0">
              <a:solidFill>
                <a:prstClr val="black"/>
              </a:solidFill>
              <a:latin typeface="Narkisim" pitchFamily="34" charset="-79"/>
              <a:cs typeface="Narkisim" pitchFamily="34" charset="-79"/>
            </a:endParaRP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111</a:t>
            </a:fld>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רגרסיה (</a:t>
            </a:r>
            <a:r>
              <a:rPr lang="en-US" dirty="0" smtClean="0">
                <a:latin typeface="Narkisim" pitchFamily="34" charset="-79"/>
                <a:cs typeface="Narkisim" pitchFamily="34" charset="-79"/>
              </a:rPr>
              <a:t>Regression</a:t>
            </a:r>
            <a:r>
              <a:rPr lang="he-IL" dirty="0" smtClean="0">
                <a:latin typeface="Narkisim" pitchFamily="34" charset="-79"/>
                <a:cs typeface="Narkisim" pitchFamily="34" charset="-79"/>
              </a:rPr>
              <a:t>)</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שיטה לניבוי ערך של משתנה רציף על פי הערכים של המשתנים האחרים, בהנחה של מודל תלות לניארי או לא לניארי</a:t>
            </a:r>
          </a:p>
          <a:p>
            <a:r>
              <a:rPr lang="he-IL" dirty="0" smtClean="0">
                <a:latin typeface="Narkisim" pitchFamily="34" charset="-79"/>
                <a:cs typeface="Narkisim" pitchFamily="34" charset="-79"/>
              </a:rPr>
              <a:t>נחקר רבות בסטטיסטיקה וברשתות נוירונים</a:t>
            </a:r>
          </a:p>
          <a:p>
            <a:r>
              <a:rPr lang="he-IL" dirty="0" smtClean="0">
                <a:latin typeface="Narkisim" pitchFamily="34" charset="-79"/>
                <a:cs typeface="Narkisim" pitchFamily="34" charset="-79"/>
              </a:rPr>
              <a:t>דוגמאות</a:t>
            </a:r>
          </a:p>
          <a:p>
            <a:pPr lvl="1"/>
            <a:r>
              <a:rPr lang="he-IL" dirty="0" smtClean="0">
                <a:latin typeface="Narkisim" pitchFamily="34" charset="-79"/>
                <a:cs typeface="Narkisim" pitchFamily="34" charset="-79"/>
              </a:rPr>
              <a:t>ניבוי מכירות של מוצר חדש על בסיס הוצאות הפרסום</a:t>
            </a:r>
          </a:p>
          <a:p>
            <a:pPr lvl="1"/>
            <a:r>
              <a:rPr lang="he-IL" dirty="0" smtClean="0">
                <a:latin typeface="Narkisim" pitchFamily="34" charset="-79"/>
                <a:cs typeface="Narkisim" pitchFamily="34" charset="-79"/>
              </a:rPr>
              <a:t>ניבוי של מהירות הרוח כפונקציה של טמפרטורה, לחות, לחץ אוויר וכדומה</a:t>
            </a:r>
          </a:p>
          <a:p>
            <a:pPr lvl="1"/>
            <a:r>
              <a:rPr lang="he-IL" dirty="0" smtClean="0">
                <a:latin typeface="Narkisim" pitchFamily="34" charset="-79"/>
                <a:cs typeface="Narkisim" pitchFamily="34" charset="-79"/>
              </a:rPr>
              <a:t>סדרות זמן, המנתחות אינדקסים וביצועי מניות בשוק ההון</a:t>
            </a:r>
          </a:p>
          <a:p>
            <a:pPr lvl="1"/>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112</a:t>
            </a:fld>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זיהוי חריגים (</a:t>
            </a:r>
            <a:r>
              <a:rPr lang="en-US" dirty="0" smtClean="0">
                <a:latin typeface="Narkisim" pitchFamily="34" charset="-79"/>
                <a:cs typeface="Narkisim" pitchFamily="34" charset="-79"/>
              </a:rPr>
              <a:t>deviation/anomaly</a:t>
            </a:r>
            <a:r>
              <a:rPr lang="he-IL" dirty="0" smtClean="0">
                <a:latin typeface="Narkisim" pitchFamily="34" charset="-79"/>
                <a:cs typeface="Narkisim" pitchFamily="34" charset="-79"/>
              </a:rPr>
              <a:t>)</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5029200" y="1600200"/>
            <a:ext cx="3736848" cy="4495800"/>
          </a:xfrm>
        </p:spPr>
        <p:txBody>
          <a:bodyPr>
            <a:normAutofit/>
          </a:bodyPr>
          <a:lstStyle/>
          <a:p>
            <a:r>
              <a:rPr lang="he-IL" dirty="0" smtClean="0">
                <a:latin typeface="Narkisim" pitchFamily="34" charset="-79"/>
                <a:cs typeface="Narkisim" pitchFamily="34" charset="-79"/>
              </a:rPr>
              <a:t>זיהוי של חריגות משמעותיות מן ההתנהגות הנורמלית</a:t>
            </a:r>
          </a:p>
          <a:p>
            <a:r>
              <a:rPr lang="he-IL" dirty="0" smtClean="0">
                <a:latin typeface="Narkisim" pitchFamily="34" charset="-79"/>
                <a:cs typeface="Narkisim" pitchFamily="34" charset="-79"/>
              </a:rPr>
              <a:t>יישומים:</a:t>
            </a:r>
          </a:p>
          <a:p>
            <a:pPr lvl="1"/>
            <a:r>
              <a:rPr lang="he-IL" dirty="0" smtClean="0">
                <a:latin typeface="Narkisim" pitchFamily="34" charset="-79"/>
                <a:cs typeface="Narkisim" pitchFamily="34" charset="-79"/>
              </a:rPr>
              <a:t>זיהוי הונאות בכרטיסי אשראי</a:t>
            </a:r>
          </a:p>
          <a:p>
            <a:pPr lvl="1"/>
            <a:r>
              <a:rPr lang="he-IL" dirty="0" smtClean="0">
                <a:latin typeface="Narkisim" pitchFamily="34" charset="-79"/>
                <a:cs typeface="Narkisim" pitchFamily="34" charset="-79"/>
              </a:rPr>
              <a:t>מציאת חדירות לא חוקיות לרשת</a:t>
            </a:r>
          </a:p>
          <a:p>
            <a:pPr lvl="1"/>
            <a:endParaRPr lang="he-IL" dirty="0" smtClean="0">
              <a:latin typeface="Narkisim" pitchFamily="34" charset="-79"/>
              <a:cs typeface="Narkisim" pitchFamily="34" charset="-79"/>
            </a:endParaRPr>
          </a:p>
        </p:txBody>
      </p:sp>
      <p:pic>
        <p:nvPicPr>
          <p:cNvPr id="13314" name="Picture 2"/>
          <p:cNvPicPr>
            <a:picLocks noChangeAspect="1" noChangeArrowheads="1"/>
          </p:cNvPicPr>
          <p:nvPr/>
        </p:nvPicPr>
        <p:blipFill>
          <a:blip r:embed="rId2" cstate="print"/>
          <a:srcRect/>
          <a:stretch>
            <a:fillRect/>
          </a:stretch>
        </p:blipFill>
        <p:spPr bwMode="auto">
          <a:xfrm>
            <a:off x="76200" y="1763713"/>
            <a:ext cx="5035550" cy="4560887"/>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113</a:t>
            </a:fld>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ניתוח מבנה ורשתות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lnSpcReduction="10000"/>
          </a:bodyPr>
          <a:lstStyle/>
          <a:p>
            <a:r>
              <a:rPr lang="he-IL" dirty="0" smtClean="0">
                <a:latin typeface="Narkisim" pitchFamily="34" charset="-79"/>
                <a:cs typeface="Narkisim" pitchFamily="34" charset="-79"/>
              </a:rPr>
              <a:t>כריית גרפים</a:t>
            </a:r>
          </a:p>
          <a:p>
            <a:pPr lvl="1"/>
            <a:r>
              <a:rPr lang="he-IL" dirty="0" smtClean="0">
                <a:latin typeface="Narkisim" pitchFamily="34" charset="-79"/>
                <a:cs typeface="Narkisim" pitchFamily="34" charset="-79"/>
              </a:rPr>
              <a:t>מציאת תת-גרפים נפוצים (למשל, תרכובות כימיות) ועצים (</a:t>
            </a:r>
            <a:r>
              <a:rPr lang="en-US" sz="2400" dirty="0" smtClean="0">
                <a:latin typeface="Narkisim" pitchFamily="34" charset="-79"/>
                <a:cs typeface="Narkisim" pitchFamily="34" charset="-79"/>
              </a:rPr>
              <a:t>XML</a:t>
            </a:r>
            <a:r>
              <a:rPr lang="he-IL" dirty="0" smtClean="0">
                <a:latin typeface="Narkisim" pitchFamily="34" charset="-79"/>
                <a:cs typeface="Narkisim" pitchFamily="34" charset="-79"/>
              </a:rPr>
              <a:t>)</a:t>
            </a:r>
          </a:p>
          <a:p>
            <a:r>
              <a:rPr lang="he-IL" dirty="0" smtClean="0">
                <a:latin typeface="Narkisim" pitchFamily="34" charset="-79"/>
                <a:cs typeface="Narkisim" pitchFamily="34" charset="-79"/>
              </a:rPr>
              <a:t>ניתוח מבנה רשתי</a:t>
            </a:r>
          </a:p>
          <a:p>
            <a:pPr lvl="1"/>
            <a:r>
              <a:rPr lang="he-IL" dirty="0" smtClean="0">
                <a:latin typeface="Narkisim" pitchFamily="34" charset="-79"/>
                <a:cs typeface="Narkisim" pitchFamily="34" charset="-79"/>
              </a:rPr>
              <a:t>רשתות חברתיות: שחקנים (עצמים, קדקדים) והיחסים בינהם (קשתות)</a:t>
            </a:r>
          </a:p>
          <a:p>
            <a:pPr lvl="2"/>
            <a:r>
              <a:rPr lang="he-IL" dirty="0" smtClean="0">
                <a:latin typeface="Narkisim" pitchFamily="34" charset="-79"/>
                <a:cs typeface="Narkisim" pitchFamily="34" charset="-79"/>
              </a:rPr>
              <a:t>רשתות חברים, רשתות מחבלים</a:t>
            </a:r>
          </a:p>
          <a:p>
            <a:pPr lvl="1"/>
            <a:r>
              <a:rPr lang="he-IL" dirty="0" smtClean="0">
                <a:latin typeface="Narkisim" pitchFamily="34" charset="-79"/>
                <a:cs typeface="Narkisim" pitchFamily="34" charset="-79"/>
              </a:rPr>
              <a:t>מספר רשתות הטרוגניות</a:t>
            </a:r>
          </a:p>
          <a:p>
            <a:pPr lvl="2"/>
            <a:r>
              <a:rPr lang="he-IL" dirty="0" smtClean="0">
                <a:latin typeface="Narkisim" pitchFamily="34" charset="-79"/>
                <a:cs typeface="Narkisim" pitchFamily="34" charset="-79"/>
              </a:rPr>
              <a:t>אדם יכול להיות חבר במספר רשתות: חברים, משפחה, צבא, ...</a:t>
            </a:r>
          </a:p>
          <a:p>
            <a:pPr lvl="1"/>
            <a:r>
              <a:rPr lang="he-IL" dirty="0" smtClean="0">
                <a:latin typeface="Narkisim" pitchFamily="34" charset="-79"/>
                <a:cs typeface="Narkisim" pitchFamily="34" charset="-79"/>
              </a:rPr>
              <a:t> בקשרים חבוי מידע סמנטי רב: כריית קשרים</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114</a:t>
            </a:fld>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ניתוח מבנה ורשתות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כריית מרשתת (</a:t>
            </a:r>
            <a:r>
              <a:rPr lang="en-US" dirty="0" smtClean="0">
                <a:latin typeface="Narkisim" pitchFamily="34" charset="-79"/>
                <a:cs typeface="Narkisim" pitchFamily="34" charset="-79"/>
              </a:rPr>
              <a:t>Web</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המרשתת היא רשת מידע גדולה</a:t>
            </a:r>
          </a:p>
          <a:p>
            <a:pPr lvl="2"/>
            <a:r>
              <a:rPr lang="he-IL" dirty="0" smtClean="0">
                <a:latin typeface="Narkisim" pitchFamily="34" charset="-79"/>
                <a:cs typeface="Narkisim" pitchFamily="34" charset="-79"/>
              </a:rPr>
              <a:t>דוגמה: מ-</a:t>
            </a:r>
            <a:r>
              <a:rPr lang="en-US" dirty="0" err="1" smtClean="0">
                <a:latin typeface="Narkisim" pitchFamily="34" charset="-79"/>
                <a:cs typeface="Narkisim" pitchFamily="34" charset="-79"/>
              </a:rPr>
              <a:t>PageRank</a:t>
            </a:r>
            <a:r>
              <a:rPr lang="he-IL" dirty="0" smtClean="0">
                <a:latin typeface="Narkisim" pitchFamily="34" charset="-79"/>
                <a:cs typeface="Narkisim" pitchFamily="34" charset="-79"/>
              </a:rPr>
              <a:t> ל-</a:t>
            </a:r>
            <a:r>
              <a:rPr lang="en-US" dirty="0" smtClean="0">
                <a:latin typeface="Narkisim" pitchFamily="34" charset="-79"/>
                <a:cs typeface="Narkisim" pitchFamily="34" charset="-79"/>
              </a:rPr>
              <a:t>Google</a:t>
            </a:r>
            <a:endParaRPr lang="he-IL" dirty="0" smtClean="0">
              <a:latin typeface="Narkisim" pitchFamily="34" charset="-79"/>
              <a:cs typeface="Narkisim" pitchFamily="34" charset="-79"/>
            </a:endParaRPr>
          </a:p>
          <a:p>
            <a:pPr lvl="1"/>
            <a:r>
              <a:rPr lang="he-IL" dirty="0" smtClean="0">
                <a:latin typeface="Narkisim" pitchFamily="34" charset="-79"/>
                <a:cs typeface="Narkisim" pitchFamily="34" charset="-79"/>
              </a:rPr>
              <a:t>ניתוח של רשתות מידע בווב</a:t>
            </a:r>
          </a:p>
          <a:p>
            <a:pPr lvl="2"/>
            <a:r>
              <a:rPr lang="he-IL" dirty="0" smtClean="0">
                <a:latin typeface="Narkisim" pitchFamily="34" charset="-79"/>
                <a:cs typeface="Narkisim" pitchFamily="34" charset="-79"/>
              </a:rPr>
              <a:t>זיהוי של קהילה במרשתת, כריית דעות, כריית מידע על שימוש ועוד</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115</a:t>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r"/>
            <a:r>
              <a:rPr lang="he-IL" dirty="0" smtClean="0">
                <a:latin typeface="Narkisim" pitchFamily="34" charset="-79"/>
                <a:cs typeface="Narkisim" pitchFamily="34" charset="-79"/>
              </a:rPr>
              <a:t>השלבים בפרוייקט של כריית נתונים</a:t>
            </a:r>
            <a:endParaRPr lang="he-IL" dirty="0">
              <a:latin typeface="Narkisim" pitchFamily="34" charset="-79"/>
              <a:cs typeface="Narkisim" pitchFamily="34" charset="-79"/>
            </a:endParaRPr>
          </a:p>
        </p:txBody>
      </p:sp>
      <p:sp>
        <p:nvSpPr>
          <p:cNvPr id="5" name="Slide Number Placeholder 4"/>
          <p:cNvSpPr>
            <a:spLocks noGrp="1"/>
          </p:cNvSpPr>
          <p:nvPr>
            <p:ph type="sldNum" sz="quarter" idx="11"/>
          </p:nvPr>
        </p:nvSpPr>
        <p:spPr/>
        <p:txBody>
          <a:bodyPr/>
          <a:lstStyle/>
          <a:p>
            <a:fld id="{B6F15528-21DE-4FAA-801E-634DDDAF4B2B}" type="slidenum">
              <a:rPr lang="en-US" smtClean="0"/>
              <a:pPr/>
              <a:t>116</a:t>
            </a:fld>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השלבים בפרוייקט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עיבוד מוקדם (</a:t>
            </a:r>
            <a:r>
              <a:rPr lang="en-US" dirty="0" smtClean="0">
                <a:latin typeface="Narkisim" pitchFamily="34" charset="-79"/>
                <a:cs typeface="Narkisim" pitchFamily="34" charset="-79"/>
              </a:rPr>
              <a:t>pre-processing</a:t>
            </a:r>
            <a:r>
              <a:rPr lang="he-IL" dirty="0" smtClean="0">
                <a:latin typeface="Narkisim" pitchFamily="34" charset="-79"/>
                <a:cs typeface="Narkisim" pitchFamily="34" charset="-79"/>
              </a:rPr>
              <a:t>) של הנתונים</a:t>
            </a:r>
          </a:p>
          <a:p>
            <a:pPr lvl="1"/>
            <a:r>
              <a:rPr lang="he-IL" dirty="0" smtClean="0">
                <a:latin typeface="Narkisim" pitchFamily="34" charset="-79"/>
                <a:cs typeface="Narkisim" pitchFamily="34" charset="-79"/>
              </a:rPr>
              <a:t>פתרון בעיות של הטרוגניות</a:t>
            </a:r>
          </a:p>
          <a:p>
            <a:pPr lvl="1"/>
            <a:r>
              <a:rPr lang="he-IL" dirty="0" smtClean="0">
                <a:latin typeface="Narkisim" pitchFamily="34" charset="-79"/>
                <a:cs typeface="Narkisim" pitchFamily="34" charset="-79"/>
              </a:rPr>
              <a:t>ניקוי נתונים (</a:t>
            </a:r>
            <a:r>
              <a:rPr lang="en-US" dirty="0" smtClean="0">
                <a:latin typeface="Narkisim" pitchFamily="34" charset="-79"/>
                <a:cs typeface="Narkisim" pitchFamily="34" charset="-79"/>
              </a:rPr>
              <a:t>data cleansing</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התמרה של נתונים (</a:t>
            </a:r>
            <a:r>
              <a:rPr lang="en-US" dirty="0" smtClean="0">
                <a:latin typeface="Narkisim" pitchFamily="34" charset="-79"/>
                <a:cs typeface="Narkisim" pitchFamily="34" charset="-79"/>
              </a:rPr>
              <a:t>data transformation</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הורדת מספר המימדים של נתונים (</a:t>
            </a:r>
            <a:r>
              <a:rPr lang="en-US" dirty="0" smtClean="0">
                <a:latin typeface="Narkisim" pitchFamily="34" charset="-79"/>
                <a:cs typeface="Narkisim" pitchFamily="34" charset="-79"/>
              </a:rPr>
              <a:t>data reduction</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דיסקרטיזציה של הנתונים ובניית היררכיות שלהם</a:t>
            </a:r>
          </a:p>
          <a:p>
            <a:r>
              <a:rPr lang="he-IL" dirty="0" smtClean="0">
                <a:latin typeface="Narkisim" pitchFamily="34" charset="-79"/>
                <a:cs typeface="Narkisim" pitchFamily="34" charset="-79"/>
              </a:rPr>
              <a:t>יצירת מודל נתונים (</a:t>
            </a:r>
            <a:r>
              <a:rPr lang="en-US" dirty="0" smtClean="0">
                <a:latin typeface="Narkisim" pitchFamily="34" charset="-79"/>
                <a:cs typeface="Narkisim" pitchFamily="34" charset="-79"/>
              </a:rPr>
              <a:t>data model</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הפעלת כלי כריית נתונים על המודל בכדי להוציא ידע מן הנתונים</a:t>
            </a: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117</a:t>
            </a:fld>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השלבים בפרוייקט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עיבוד מוקדם (</a:t>
            </a:r>
            <a:r>
              <a:rPr lang="en-US" dirty="0" smtClean="0">
                <a:latin typeface="Narkisim" pitchFamily="34" charset="-79"/>
                <a:cs typeface="Narkisim" pitchFamily="34" charset="-79"/>
              </a:rPr>
              <a:t>pre-processing</a:t>
            </a:r>
            <a:r>
              <a:rPr lang="he-IL" dirty="0" smtClean="0">
                <a:latin typeface="Narkisim" pitchFamily="34" charset="-79"/>
                <a:cs typeface="Narkisim" pitchFamily="34" charset="-79"/>
              </a:rPr>
              <a:t>) של הנתונים</a:t>
            </a:r>
          </a:p>
          <a:p>
            <a:r>
              <a:rPr lang="he-IL" dirty="0" smtClean="0">
                <a:latin typeface="Narkisim" pitchFamily="34" charset="-79"/>
                <a:cs typeface="Narkisim" pitchFamily="34" charset="-79"/>
              </a:rPr>
              <a:t>יצירת מודל נתונים (</a:t>
            </a:r>
            <a:r>
              <a:rPr lang="en-US" dirty="0" smtClean="0">
                <a:latin typeface="Narkisim" pitchFamily="34" charset="-79"/>
                <a:cs typeface="Narkisim" pitchFamily="34" charset="-79"/>
              </a:rPr>
              <a:t>data model</a:t>
            </a:r>
            <a:r>
              <a:rPr lang="he-IL" dirty="0" smtClean="0">
                <a:latin typeface="Narkisim" pitchFamily="34" charset="-79"/>
                <a:cs typeface="Narkisim" pitchFamily="34" charset="-79"/>
              </a:rPr>
              <a:t>)</a:t>
            </a:r>
          </a:p>
          <a:p>
            <a:r>
              <a:rPr lang="he-IL" dirty="0" smtClean="0">
                <a:latin typeface="Narkisim" pitchFamily="34" charset="-79"/>
                <a:cs typeface="Narkisim" pitchFamily="34" charset="-79"/>
              </a:rPr>
              <a:t>בדיקת המודל (</a:t>
            </a:r>
            <a:r>
              <a:rPr lang="en-US" dirty="0" smtClean="0">
                <a:latin typeface="Narkisim" pitchFamily="34" charset="-79"/>
                <a:cs typeface="Narkisim" pitchFamily="34" charset="-79"/>
              </a:rPr>
              <a:t>testing</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ביצועי המודל (מדדים כמו: דיוק ומלאות) נבחנים מול נתונים שלא נעשה בהם שימוש בכדי ליצור את המודל המקורי</a:t>
            </a:r>
          </a:p>
          <a:p>
            <a:r>
              <a:rPr lang="he-IL" dirty="0" smtClean="0">
                <a:latin typeface="Narkisim" pitchFamily="34" charset="-79"/>
                <a:cs typeface="Narkisim" pitchFamily="34" charset="-79"/>
              </a:rPr>
              <a:t>הבנת התוצאות והערכה בהתאם להבנת האנליסט</a:t>
            </a:r>
          </a:p>
          <a:p>
            <a:pPr lvl="1"/>
            <a:r>
              <a:rPr lang="he-IL" dirty="0" smtClean="0">
                <a:latin typeface="Narkisim" pitchFamily="34" charset="-79"/>
                <a:cs typeface="Narkisim" pitchFamily="34" charset="-79"/>
              </a:rPr>
              <a:t>מאפיינים שיש בהם עניין במסד הנתונים</a:t>
            </a:r>
          </a:p>
          <a:p>
            <a:pPr lvl="1"/>
            <a:r>
              <a:rPr lang="he-IL" dirty="0" smtClean="0">
                <a:latin typeface="Narkisim" pitchFamily="34" charset="-79"/>
                <a:cs typeface="Narkisim" pitchFamily="34" charset="-79"/>
              </a:rPr>
              <a:t>מטרות המחקר</a:t>
            </a:r>
          </a:p>
          <a:p>
            <a:pPr lvl="1"/>
            <a:r>
              <a:rPr lang="he-IL" dirty="0" smtClean="0">
                <a:latin typeface="Narkisim" pitchFamily="34" charset="-79"/>
                <a:cs typeface="Narkisim" pitchFamily="34" charset="-79"/>
              </a:rPr>
              <a:t>ידע בתחום (אמונות בנוגע לתחום) ו/או ידע מוקדם</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118</a:t>
            </a:fld>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השלבים בפרוייקט כריית נתונים</a:t>
            </a:r>
            <a:endParaRPr lang="he-IL" dirty="0">
              <a:latin typeface="Narkisim" pitchFamily="34" charset="-79"/>
              <a:cs typeface="Narkisim" pitchFamily="34" charset="-79"/>
            </a:endParaRPr>
          </a:p>
        </p:txBody>
      </p:sp>
      <p:pic>
        <p:nvPicPr>
          <p:cNvPr id="120834" name="Picture 2"/>
          <p:cNvPicPr>
            <a:picLocks noChangeAspect="1" noChangeArrowheads="1"/>
          </p:cNvPicPr>
          <p:nvPr/>
        </p:nvPicPr>
        <p:blipFill>
          <a:blip r:embed="rId2" cstate="print"/>
          <a:srcRect/>
          <a:stretch>
            <a:fillRect/>
          </a:stretch>
        </p:blipFill>
        <p:spPr bwMode="auto">
          <a:xfrm>
            <a:off x="914400" y="1600200"/>
            <a:ext cx="7817290" cy="47244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normAutofit fontScale="85000" lnSpcReduction="20000"/>
          </a:bodyPr>
          <a:lstStyle/>
          <a:p>
            <a:fld id="{B6F15528-21DE-4FAA-801E-634DDDAF4B2B}" type="slidenum">
              <a:rPr lang="en-US" smtClean="0"/>
              <a:pPr/>
              <a:t>119</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מה נחשב לכריית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מספר שמות נפוצים יותר באזורים מסויימים בארה"ב</a:t>
            </a:r>
          </a:p>
          <a:p>
            <a:pPr lvl="1"/>
            <a:r>
              <a:rPr lang="he-IL" dirty="0" smtClean="0">
                <a:latin typeface="Narkisim" pitchFamily="34" charset="-79"/>
                <a:cs typeface="Narkisim" pitchFamily="34" charset="-79"/>
              </a:rPr>
              <a:t>לדוגמה: השמות </a:t>
            </a:r>
            <a:r>
              <a:rPr lang="en-US" dirty="0" smtClean="0">
                <a:latin typeface="Narkisim" pitchFamily="34" charset="-79"/>
                <a:cs typeface="Narkisim" pitchFamily="34" charset="-79"/>
              </a:rPr>
              <a:t>O’Brien</a:t>
            </a:r>
            <a:r>
              <a:rPr lang="he-IL" dirty="0" smtClean="0">
                <a:latin typeface="Narkisim" pitchFamily="34" charset="-79"/>
                <a:cs typeface="Narkisim" pitchFamily="34" charset="-79"/>
              </a:rPr>
              <a:t>, </a:t>
            </a:r>
            <a:r>
              <a:rPr lang="en-US" dirty="0" smtClean="0">
                <a:latin typeface="Narkisim" pitchFamily="34" charset="-79"/>
                <a:cs typeface="Narkisim" pitchFamily="34" charset="-79"/>
              </a:rPr>
              <a:t>O’Reilly</a:t>
            </a:r>
            <a:r>
              <a:rPr lang="he-IL" dirty="0" smtClean="0">
                <a:latin typeface="Narkisim" pitchFamily="34" charset="-79"/>
                <a:cs typeface="Narkisim" pitchFamily="34" charset="-79"/>
              </a:rPr>
              <a:t> באזור בוסטון</a:t>
            </a:r>
          </a:p>
          <a:p>
            <a:r>
              <a:rPr lang="he-IL" dirty="0" smtClean="0">
                <a:latin typeface="Narkisim" pitchFamily="34" charset="-79"/>
                <a:cs typeface="Narkisim" pitchFamily="34" charset="-79"/>
              </a:rPr>
              <a:t>קיבוץ של מסמכים, המגיעים כתשובה משאילתת חיפוש, על פי תוכנם</a:t>
            </a:r>
          </a:p>
          <a:p>
            <a:pPr lvl="1"/>
            <a:r>
              <a:rPr lang="he-IL" dirty="0" smtClean="0">
                <a:latin typeface="Narkisim" pitchFamily="34" charset="-79"/>
                <a:cs typeface="Narkisim" pitchFamily="34" charset="-79"/>
              </a:rPr>
              <a:t>מסמכים הקשורים לנהר האמזונאס, מסמכים הקשורים ליער-העד של האמזונאס, מסמכים הקשורים לאמאזונות, מסמכים הקשורים לחנות המקוונת אמאזון, ועוד</a:t>
            </a:r>
            <a:endParaRPr lang="he-IL" dirty="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12</a:t>
            </a:fld>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latin typeface="Narkisim" pitchFamily="34" charset="-79"/>
                <a:cs typeface="Narkisim" pitchFamily="34" charset="-79"/>
              </a:rPr>
              <a:t>ארכיטקטורה של מערכת כריית נתונים</a:t>
            </a:r>
            <a:endParaRPr lang="he-IL" dirty="0">
              <a:latin typeface="Narkisim" pitchFamily="34" charset="-79"/>
              <a:cs typeface="Narkisim" pitchFamily="34" charset="-79"/>
            </a:endParaRPr>
          </a:p>
        </p:txBody>
      </p:sp>
      <p:pic>
        <p:nvPicPr>
          <p:cNvPr id="6" name="Picture 5" descr="architecture.png"/>
          <p:cNvPicPr>
            <a:picLocks noChangeAspect="1"/>
          </p:cNvPicPr>
          <p:nvPr/>
        </p:nvPicPr>
        <p:blipFill>
          <a:blip r:embed="rId2" cstate="print"/>
          <a:stretch>
            <a:fillRect/>
          </a:stretch>
        </p:blipFill>
        <p:spPr>
          <a:xfrm>
            <a:off x="1828800" y="1600200"/>
            <a:ext cx="5486400" cy="4771432"/>
          </a:xfrm>
          <a:prstGeom prst="rect">
            <a:avLst/>
          </a:prstGeom>
        </p:spPr>
      </p:pic>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he-IL" dirty="0" smtClean="0">
                <a:latin typeface="Narkisim" pitchFamily="34" charset="-79"/>
                <a:cs typeface="Narkisim" pitchFamily="34" charset="-79"/>
              </a:rPr>
              <a:t>כמה משיטות ייצוג מידע</a:t>
            </a:r>
            <a:endParaRPr lang="he-IL" dirty="0">
              <a:latin typeface="Narkisim" pitchFamily="34" charset="-79"/>
              <a:cs typeface="Narkisim" pitchFamily="34" charset="-79"/>
            </a:endParaRPr>
          </a:p>
        </p:txBody>
      </p:sp>
      <p:sp>
        <p:nvSpPr>
          <p:cNvPr id="4" name="Text Placeholder 1"/>
          <p:cNvSpPr>
            <a:spLocks noGrp="1"/>
          </p:cNvSpPr>
          <p:nvPr>
            <p:ph type="body" idx="1"/>
          </p:nvPr>
        </p:nvSpPr>
        <p:spPr>
          <a:xfrm>
            <a:off x="1371600" y="2743200"/>
            <a:ext cx="7123113" cy="1673225"/>
          </a:xfrm>
        </p:spPr>
        <p:txBody>
          <a:bodyPr/>
          <a:lstStyle/>
          <a:p>
            <a:r>
              <a:rPr lang="he-IL" dirty="0" smtClean="0">
                <a:latin typeface="Narkisim" pitchFamily="34" charset="-79"/>
                <a:cs typeface="Narkisim" pitchFamily="34" charset="-79"/>
              </a:rPr>
              <a:t>איך יראה הפלט של מנוע כריית הנתונים?</a:t>
            </a:r>
            <a:endParaRPr lang="he-IL" dirty="0">
              <a:latin typeface="Narkisim" pitchFamily="34" charset="-79"/>
              <a:cs typeface="Narkisim" pitchFamily="34" charset="-79"/>
            </a:endParaRPr>
          </a:p>
        </p:txBody>
      </p:sp>
      <p:sp>
        <p:nvSpPr>
          <p:cNvPr id="5" name="Slide Number Placeholder 4"/>
          <p:cNvSpPr>
            <a:spLocks noGrp="1"/>
          </p:cNvSpPr>
          <p:nvPr>
            <p:ph type="sldNum" sz="quarter" idx="11"/>
          </p:nvPr>
        </p:nvSpPr>
        <p:spPr/>
        <p:txBody>
          <a:bodyPr/>
          <a:lstStyle/>
          <a:p>
            <a:fld id="{B6F15528-21DE-4FAA-801E-634DDDAF4B2B}" type="slidenum">
              <a:rPr lang="en-US" smtClean="0"/>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כמה משיטות ייצוג של מידע</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חוקים</a:t>
            </a:r>
          </a:p>
          <a:p>
            <a:pPr lvl="1"/>
            <a:r>
              <a:rPr lang="he-IL" dirty="0" smtClean="0">
                <a:latin typeface="Narkisim" pitchFamily="34" charset="-79"/>
                <a:cs typeface="Narkisim" pitchFamily="34" charset="-79"/>
              </a:rPr>
              <a:t>מן הסתם זוהי הצורה המקובלת ביותר לייצוג</a:t>
            </a:r>
          </a:p>
          <a:p>
            <a:pPr lvl="2"/>
            <a:r>
              <a:rPr lang="he-IL" dirty="0" smtClean="0">
                <a:latin typeface="Narkisim" pitchFamily="34" charset="-79"/>
                <a:cs typeface="Narkisim" pitchFamily="34" charset="-79"/>
              </a:rPr>
              <a:t>דוגמה לתסדיר: אם א' אז ב'</a:t>
            </a:r>
          </a:p>
          <a:p>
            <a:pPr lvl="1"/>
            <a:r>
              <a:rPr lang="he-IL" dirty="0" smtClean="0">
                <a:latin typeface="Narkisim" pitchFamily="34" charset="-79"/>
                <a:cs typeface="Narkisim" pitchFamily="34" charset="-79"/>
              </a:rPr>
              <a:t>נוטה להיות פשוטה ואינטואיטיבית</a:t>
            </a:r>
          </a:p>
          <a:p>
            <a:pPr lvl="1"/>
            <a:r>
              <a:rPr lang="he-IL" dirty="0" smtClean="0">
                <a:latin typeface="Narkisim" pitchFamily="34" charset="-79"/>
                <a:cs typeface="Narkisim" pitchFamily="34" charset="-79"/>
              </a:rPr>
              <a:t>לא מובנית ולכן גמישה יותר</a:t>
            </a:r>
          </a:p>
          <a:p>
            <a:pPr lvl="1"/>
            <a:r>
              <a:rPr lang="he-IL" dirty="0" smtClean="0">
                <a:latin typeface="Narkisim" pitchFamily="34" charset="-79"/>
                <a:cs typeface="Narkisim" pitchFamily="34" charset="-79"/>
              </a:rPr>
              <a:t>חסרונות</a:t>
            </a:r>
          </a:p>
          <a:p>
            <a:pPr lvl="2"/>
            <a:r>
              <a:rPr lang="he-IL" dirty="0" smtClean="0">
                <a:latin typeface="Narkisim" pitchFamily="34" charset="-79"/>
                <a:cs typeface="Narkisim" pitchFamily="34" charset="-79"/>
              </a:rPr>
              <a:t>קשה לתחזוק</a:t>
            </a:r>
          </a:p>
          <a:p>
            <a:pPr lvl="2"/>
            <a:r>
              <a:rPr lang="he-IL" dirty="0" smtClean="0">
                <a:latin typeface="Narkisim" pitchFamily="34" charset="-79"/>
                <a:cs typeface="Narkisim" pitchFamily="34" charset="-79"/>
              </a:rPr>
              <a:t>לא יעילה לייצוג של סוגים רבים של מידע</a:t>
            </a:r>
          </a:p>
          <a:p>
            <a:pPr lvl="1"/>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122</a:t>
            </a:fld>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כמה משיטות ייצוג של מידע</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עצי החלטה</a:t>
            </a:r>
          </a:p>
          <a:p>
            <a:pPr lvl="1"/>
            <a:r>
              <a:rPr lang="he-IL" dirty="0" smtClean="0">
                <a:latin typeface="Narkisim" pitchFamily="34" charset="-79"/>
                <a:cs typeface="Narkisim" pitchFamily="34" charset="-79"/>
              </a:rPr>
              <a:t>הפלט עץ החלטה, המשמש להצגת ידע</a:t>
            </a:r>
          </a:p>
          <a:p>
            <a:pPr lvl="1"/>
            <a:r>
              <a:rPr lang="he-IL" dirty="0" smtClean="0">
                <a:latin typeface="Narkisim" pitchFamily="34" charset="-79"/>
                <a:cs typeface="Narkisim" pitchFamily="34" charset="-79"/>
              </a:rPr>
              <a:t>נבנה באמצעות נתוני אימון ויכול לשמש לסיווג אובייקטי מידע חדשים</a:t>
            </a:r>
          </a:p>
          <a:p>
            <a:pPr lvl="1"/>
            <a:r>
              <a:rPr lang="he-IL" dirty="0" smtClean="0">
                <a:latin typeface="Narkisim" pitchFamily="34" charset="-79"/>
                <a:cs typeface="Narkisim" pitchFamily="34" charset="-79"/>
              </a:rPr>
              <a:t>חסרונות</a:t>
            </a:r>
          </a:p>
          <a:p>
            <a:pPr lvl="2"/>
            <a:r>
              <a:rPr lang="he-IL" dirty="0" smtClean="0">
                <a:latin typeface="Narkisim" pitchFamily="34" charset="-79"/>
                <a:cs typeface="Narkisim" pitchFamily="34" charset="-79"/>
              </a:rPr>
              <a:t>המבנה יכול להיות סתום וקשה להבנה</a:t>
            </a:r>
          </a:p>
          <a:p>
            <a:pPr lvl="2"/>
            <a:r>
              <a:rPr lang="he-IL" dirty="0" smtClean="0">
                <a:latin typeface="Narkisim" pitchFamily="34" charset="-79"/>
                <a:cs typeface="Narkisim" pitchFamily="34" charset="-79"/>
              </a:rPr>
              <a:t>נתונים חסרים יכולים לפגוע באמינות ובדיוק</a:t>
            </a:r>
          </a:p>
          <a:p>
            <a:pPr lvl="2"/>
            <a:r>
              <a:rPr lang="he-IL" dirty="0" smtClean="0">
                <a:latin typeface="Narkisim" pitchFamily="34" charset="-79"/>
                <a:cs typeface="Narkisim" pitchFamily="34" charset="-79"/>
              </a:rPr>
              <a:t>קשים לעבודה כאשר כמות הנתונים גדולה</a:t>
            </a:r>
          </a:p>
          <a:p>
            <a:pPr lvl="1"/>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123</a:t>
            </a:fld>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כמה משיטות ייצוג של מידע</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רשתות נוירונים</a:t>
            </a:r>
          </a:p>
          <a:p>
            <a:pPr lvl="1"/>
            <a:r>
              <a:rPr lang="he-IL" dirty="0" smtClean="0">
                <a:latin typeface="Narkisim" pitchFamily="34" charset="-79"/>
                <a:cs typeface="Narkisim" pitchFamily="34" charset="-79"/>
              </a:rPr>
              <a:t>הפלט הוא רשת נוירונים מאומנת. ניתן להתייחס אליה כאל "מומחה" לנושא אותו למדה</a:t>
            </a:r>
          </a:p>
          <a:p>
            <a:pPr lvl="1"/>
            <a:r>
              <a:rPr lang="he-IL" dirty="0" smtClean="0">
                <a:latin typeface="Narkisim" pitchFamily="34" charset="-79"/>
                <a:cs typeface="Narkisim" pitchFamily="34" charset="-79"/>
              </a:rPr>
              <a:t>מסוגלת לנבא מקרים חדשים ולענות על שאלות "</a:t>
            </a:r>
            <a:r>
              <a:rPr lang="en-US" dirty="0" smtClean="0">
                <a:latin typeface="Narkisim" pitchFamily="34" charset="-79"/>
                <a:cs typeface="Narkisim" pitchFamily="34" charset="-79"/>
              </a:rPr>
              <a:t>what-if</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חסרונות </a:t>
            </a:r>
          </a:p>
          <a:p>
            <a:pPr lvl="2"/>
            <a:r>
              <a:rPr lang="he-IL" dirty="0" smtClean="0">
                <a:latin typeface="Narkisim" pitchFamily="34" charset="-79"/>
                <a:cs typeface="Narkisim" pitchFamily="34" charset="-79"/>
              </a:rPr>
              <a:t>התוצר (רשת הנוירונים) היא קופסה שחורה</a:t>
            </a:r>
          </a:p>
          <a:p>
            <a:pPr lvl="2"/>
            <a:r>
              <a:rPr lang="he-IL" dirty="0" smtClean="0">
                <a:latin typeface="Narkisim" pitchFamily="34" charset="-79"/>
                <a:cs typeface="Narkisim" pitchFamily="34" charset="-79"/>
              </a:rPr>
              <a:t>אין הסבר לתוצאות, קשה למשתמש להבין את התוצאות</a:t>
            </a:r>
          </a:p>
          <a:p>
            <a:pPr lvl="2"/>
            <a:r>
              <a:rPr lang="he-IL" dirty="0" smtClean="0">
                <a:latin typeface="Narkisim" pitchFamily="34" charset="-79"/>
                <a:cs typeface="Narkisim" pitchFamily="34" charset="-79"/>
              </a:rPr>
              <a:t>קשה לכלול ידע מוקדם</a:t>
            </a:r>
          </a:p>
          <a:p>
            <a:pPr lvl="2"/>
            <a:r>
              <a:rPr lang="he-IL" dirty="0" smtClean="0">
                <a:latin typeface="Narkisim" pitchFamily="34" charset="-79"/>
                <a:cs typeface="Narkisim" pitchFamily="34" charset="-79"/>
              </a:rPr>
              <a:t>האימון איטי בשל טבעו האיטרטיבי של התהליך</a:t>
            </a:r>
          </a:p>
          <a:p>
            <a:pPr lvl="1"/>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124</a:t>
            </a:fld>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r"/>
            <a:r>
              <a:rPr lang="he-IL" dirty="0" smtClean="0">
                <a:latin typeface="Narkisim" pitchFamily="34" charset="-79"/>
                <a:cs typeface="Narkisim" pitchFamily="34" charset="-79"/>
              </a:rPr>
              <a:t>האתגרים המחקריים בכריית נתונים</a:t>
            </a:r>
            <a:endParaRPr lang="he-IL" dirty="0">
              <a:latin typeface="Narkisim" pitchFamily="34" charset="-79"/>
              <a:cs typeface="Narkisim" pitchFamily="34" charset="-79"/>
            </a:endParaRPr>
          </a:p>
        </p:txBody>
      </p:sp>
      <p:sp>
        <p:nvSpPr>
          <p:cNvPr id="4" name="Slide Number Placeholder 3"/>
          <p:cNvSpPr>
            <a:spLocks noGrp="1"/>
          </p:cNvSpPr>
          <p:nvPr>
            <p:ph type="sldNum" sz="quarter" idx="11"/>
          </p:nvPr>
        </p:nvSpPr>
        <p:spPr/>
        <p:txBody>
          <a:bodyPr/>
          <a:lstStyle/>
          <a:p>
            <a:fld id="{B6F15528-21DE-4FAA-801E-634DDDAF4B2B}" type="slidenum">
              <a:rPr lang="en-US" smtClean="0"/>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האתגרים המחקריים בכריית הנתונים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מתודולוגיית הכרייה</a:t>
            </a:r>
          </a:p>
          <a:p>
            <a:pPr lvl="1"/>
            <a:r>
              <a:rPr lang="he-IL" dirty="0" smtClean="0">
                <a:latin typeface="Narkisim" pitchFamily="34" charset="-79"/>
                <a:cs typeface="Narkisim" pitchFamily="34" charset="-79"/>
              </a:rPr>
              <a:t>כרייה של סוגי מידע חדשים ושונים</a:t>
            </a:r>
          </a:p>
          <a:p>
            <a:pPr lvl="1"/>
            <a:r>
              <a:rPr lang="he-IL" dirty="0" smtClean="0">
                <a:latin typeface="Narkisim" pitchFamily="34" charset="-79"/>
                <a:cs typeface="Narkisim" pitchFamily="34" charset="-79"/>
              </a:rPr>
              <a:t>כרייה של ידע במרחב רב-מימדי</a:t>
            </a:r>
          </a:p>
          <a:p>
            <a:pPr lvl="1"/>
            <a:r>
              <a:rPr lang="he-IL" dirty="0" smtClean="0">
                <a:latin typeface="Narkisim" pitchFamily="34" charset="-79"/>
                <a:cs typeface="Narkisim" pitchFamily="34" charset="-79"/>
              </a:rPr>
              <a:t>מאמץ אינטרדיסיפלינרי</a:t>
            </a:r>
          </a:p>
          <a:p>
            <a:pPr lvl="1"/>
            <a:r>
              <a:rPr lang="he-IL" dirty="0" smtClean="0">
                <a:latin typeface="Narkisim" pitchFamily="34" charset="-79"/>
                <a:cs typeface="Narkisim" pitchFamily="34" charset="-79"/>
              </a:rPr>
              <a:t>כיצד להגדיל את כח הגילוי בסביבה מרושתת</a:t>
            </a:r>
          </a:p>
          <a:p>
            <a:pPr lvl="1"/>
            <a:r>
              <a:rPr lang="he-IL" dirty="0" smtClean="0">
                <a:latin typeface="Narkisim" pitchFamily="34" charset="-79"/>
                <a:cs typeface="Narkisim" pitchFamily="34" charset="-79"/>
              </a:rPr>
              <a:t>כיצד לטפל ברעש, אי וודאות ונתונים חסרים</a:t>
            </a:r>
          </a:p>
          <a:p>
            <a:pPr lvl="1"/>
            <a:r>
              <a:rPr lang="he-IL" dirty="0" smtClean="0">
                <a:latin typeface="Narkisim" pitchFamily="34" charset="-79"/>
                <a:cs typeface="Narkisim" pitchFamily="34" charset="-79"/>
              </a:rPr>
              <a:t>הערכת תבניות</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126</a:t>
            </a:fld>
            <a:endParaRPr 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האתגרים המחקריים בכריית הנתונים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מינשק משתמש</a:t>
            </a:r>
          </a:p>
          <a:p>
            <a:pPr lvl="1"/>
            <a:r>
              <a:rPr lang="he-IL" dirty="0" smtClean="0">
                <a:latin typeface="Narkisim" pitchFamily="34" charset="-79"/>
                <a:cs typeface="Narkisim" pitchFamily="34" charset="-79"/>
              </a:rPr>
              <a:t>כרייה אינטראקטיבית</a:t>
            </a:r>
          </a:p>
          <a:p>
            <a:pPr lvl="1"/>
            <a:r>
              <a:rPr lang="he-IL" dirty="0" smtClean="0">
                <a:latin typeface="Narkisim" pitchFamily="34" charset="-79"/>
                <a:cs typeface="Narkisim" pitchFamily="34" charset="-79"/>
              </a:rPr>
              <a:t>שילוב של ידע בתחום</a:t>
            </a:r>
          </a:p>
          <a:p>
            <a:pPr lvl="1"/>
            <a:r>
              <a:rPr lang="he-IL" dirty="0" smtClean="0">
                <a:latin typeface="Narkisim" pitchFamily="34" charset="-79"/>
                <a:cs typeface="Narkisim" pitchFamily="34" charset="-79"/>
              </a:rPr>
              <a:t>הצגה וויזואליזציה של תוצאות כריית הנתונים</a:t>
            </a:r>
          </a:p>
          <a:p>
            <a:r>
              <a:rPr lang="he-IL" dirty="0" smtClean="0">
                <a:latin typeface="Narkisim" pitchFamily="34" charset="-79"/>
                <a:cs typeface="Narkisim" pitchFamily="34" charset="-79"/>
              </a:rPr>
              <a:t>יעילות והסתלמות (</a:t>
            </a:r>
            <a:r>
              <a:rPr lang="en-US" dirty="0" smtClean="0">
                <a:latin typeface="Narkisim" pitchFamily="34" charset="-79"/>
                <a:cs typeface="Narkisim" pitchFamily="34" charset="-79"/>
              </a:rPr>
              <a:t>scalability</a:t>
            </a:r>
            <a:r>
              <a:rPr lang="he-IL" dirty="0" smtClean="0">
                <a:latin typeface="Narkisim" pitchFamily="34" charset="-79"/>
                <a:cs typeface="Narkisim" pitchFamily="34" charset="-79"/>
              </a:rPr>
              <a:t>)  </a:t>
            </a:r>
          </a:p>
          <a:p>
            <a:pPr lvl="1"/>
            <a:r>
              <a:rPr lang="he-IL" dirty="0" smtClean="0">
                <a:latin typeface="Narkisim" pitchFamily="34" charset="-79"/>
                <a:cs typeface="Narkisim" pitchFamily="34" charset="-79"/>
              </a:rPr>
              <a:t>יעילות והסתלמות של אלגוריתמי כריית נתונים</a:t>
            </a:r>
          </a:p>
          <a:p>
            <a:pPr lvl="1"/>
            <a:r>
              <a:rPr lang="he-IL" dirty="0" smtClean="0">
                <a:latin typeface="Narkisim" pitchFamily="34" charset="-79"/>
                <a:cs typeface="Narkisim" pitchFamily="34" charset="-79"/>
              </a:rPr>
              <a:t>שיטות כרייה מקביליות, מבוזרות, תוספתיות (אינקרמנטליות), וכאלה המתאימות לנתונים זורמים</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127</a:t>
            </a:fld>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האתגרים המחקריים בכריית הנתונים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מגוון של סוגי נתונים</a:t>
            </a:r>
          </a:p>
          <a:p>
            <a:pPr lvl="1"/>
            <a:r>
              <a:rPr lang="he-IL" dirty="0" smtClean="0">
                <a:latin typeface="Narkisim" pitchFamily="34" charset="-79"/>
                <a:cs typeface="Narkisim" pitchFamily="34" charset="-79"/>
              </a:rPr>
              <a:t>טיפול בסוגי נתונים מורכבים</a:t>
            </a:r>
          </a:p>
          <a:p>
            <a:pPr lvl="1"/>
            <a:r>
              <a:rPr lang="he-IL" dirty="0" smtClean="0">
                <a:latin typeface="Narkisim" pitchFamily="34" charset="-79"/>
                <a:cs typeface="Narkisim" pitchFamily="34" charset="-79"/>
              </a:rPr>
              <a:t>כרייה של מאגרי מידע גלובליים, דינמיים ומרושתים</a:t>
            </a:r>
          </a:p>
          <a:p>
            <a:r>
              <a:rPr lang="he-IL" dirty="0" smtClean="0">
                <a:latin typeface="Narkisim" pitchFamily="34" charset="-79"/>
                <a:cs typeface="Narkisim" pitchFamily="34" charset="-79"/>
              </a:rPr>
              <a:t>כריית נתונים והחברה</a:t>
            </a:r>
          </a:p>
          <a:p>
            <a:pPr lvl="1"/>
            <a:r>
              <a:rPr lang="he-IL" dirty="0" smtClean="0">
                <a:latin typeface="Narkisim" pitchFamily="34" charset="-79"/>
                <a:cs typeface="Narkisim" pitchFamily="34" charset="-79"/>
              </a:rPr>
              <a:t>ההשפעה החברתית של כריית נתונים</a:t>
            </a:r>
          </a:p>
          <a:p>
            <a:pPr lvl="1"/>
            <a:r>
              <a:rPr lang="he-IL" dirty="0" smtClean="0">
                <a:latin typeface="Narkisim" pitchFamily="34" charset="-79"/>
                <a:cs typeface="Narkisim" pitchFamily="34" charset="-79"/>
              </a:rPr>
              <a:t>שמירת פרטיות תוך כדי כריית נתונים</a:t>
            </a:r>
          </a:p>
          <a:p>
            <a:pPr lvl="1"/>
            <a:r>
              <a:rPr lang="he-IL" dirty="0" smtClean="0">
                <a:latin typeface="Narkisim" pitchFamily="34" charset="-79"/>
                <a:cs typeface="Narkisim" pitchFamily="34" charset="-79"/>
              </a:rPr>
              <a:t>כריית נתונים לא נראית</a:t>
            </a:r>
          </a:p>
          <a:p>
            <a:pPr lvl="2"/>
            <a:r>
              <a:rPr lang="he-IL" dirty="0" smtClean="0">
                <a:latin typeface="Narkisim" pitchFamily="34" charset="-79"/>
                <a:cs typeface="Narkisim" pitchFamily="34" charset="-79"/>
              </a:rPr>
              <a:t>הכנסת יכולות של כריית נתונים בתוך כלים ומכשירים חכמים</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128</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מהי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הוצאה (</a:t>
            </a:r>
            <a:r>
              <a:rPr lang="en-US" dirty="0" smtClean="0">
                <a:latin typeface="Narkisim" pitchFamily="34" charset="-79"/>
                <a:cs typeface="Narkisim" pitchFamily="34" charset="-79"/>
              </a:rPr>
              <a:t>extraction</a:t>
            </a:r>
            <a:r>
              <a:rPr lang="he-IL" dirty="0" smtClean="0">
                <a:latin typeface="Narkisim" pitchFamily="34" charset="-79"/>
                <a:cs typeface="Narkisim" pitchFamily="34" charset="-79"/>
              </a:rPr>
              <a:t>) של תבניות מועילות ממקורות נתונים שונים, כמו לדוגמה: מסדי נתונים, טקסט, המרשתת, תמונות, סרטים, קול, ועוד.</a:t>
            </a:r>
          </a:p>
          <a:p>
            <a:r>
              <a:rPr lang="he-IL" dirty="0" smtClean="0">
                <a:latin typeface="Narkisim" pitchFamily="34" charset="-79"/>
                <a:cs typeface="Narkisim" pitchFamily="34" charset="-79"/>
              </a:rPr>
              <a:t>ניתוח של נתונים תצפיתיים (</a:t>
            </a:r>
            <a:r>
              <a:rPr lang="en-US" dirty="0" smtClean="0">
                <a:latin typeface="Narkisim" pitchFamily="34" charset="-79"/>
                <a:cs typeface="Narkisim" pitchFamily="34" charset="-79"/>
              </a:rPr>
              <a:t>observational data sets</a:t>
            </a:r>
            <a:r>
              <a:rPr lang="he-IL" dirty="0" smtClean="0">
                <a:latin typeface="Narkisim" pitchFamily="34" charset="-79"/>
                <a:cs typeface="Narkisim" pitchFamily="34" charset="-79"/>
              </a:rPr>
              <a:t>) (בד"כ בעלי מידע רב) בכדי למצוא יחסים ותלויות בהם לא חשדנו ובכדי לסכם את המידע בצורות חדשות, כך שתהיינה הן מועילות והן מובנות לבעל המידע</a:t>
            </a:r>
            <a:endParaRPr lang="he-IL" dirty="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תבניות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תבניות מתארות יחסים או מספקות סיכומים, שהם תוצר של תהליך כריית הנתונים</a:t>
            </a:r>
          </a:p>
          <a:p>
            <a:r>
              <a:rPr lang="he-IL" dirty="0" smtClean="0">
                <a:latin typeface="Narkisim" pitchFamily="34" charset="-79"/>
                <a:cs typeface="Narkisim" pitchFamily="34" charset="-79"/>
              </a:rPr>
              <a:t>התבניות צריכות להיות:</a:t>
            </a:r>
          </a:p>
          <a:p>
            <a:pPr lvl="1"/>
            <a:r>
              <a:rPr lang="he-IL" dirty="0" smtClean="0">
                <a:latin typeface="Narkisim" pitchFamily="34" charset="-79"/>
                <a:cs typeface="Narkisim" pitchFamily="34" charset="-79"/>
              </a:rPr>
              <a:t>ברות-תוקף (</a:t>
            </a:r>
            <a:r>
              <a:rPr lang="en-US" dirty="0" smtClean="0">
                <a:latin typeface="Narkisim" pitchFamily="34" charset="-79"/>
                <a:cs typeface="Narkisim" pitchFamily="34" charset="-79"/>
              </a:rPr>
              <a:t>valid</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חדשות</a:t>
            </a:r>
          </a:p>
          <a:p>
            <a:pPr lvl="1"/>
            <a:r>
              <a:rPr lang="he-IL" dirty="0" smtClean="0">
                <a:latin typeface="Narkisim" pitchFamily="34" charset="-79"/>
                <a:cs typeface="Narkisim" pitchFamily="34" charset="-79"/>
              </a:rPr>
              <a:t>בעלות פוטנציאל להיות מועילות</a:t>
            </a:r>
          </a:p>
          <a:p>
            <a:pPr lvl="1"/>
            <a:r>
              <a:rPr lang="he-IL" dirty="0" smtClean="0">
                <a:latin typeface="Narkisim" pitchFamily="34" charset="-79"/>
                <a:cs typeface="Narkisim" pitchFamily="34" charset="-79"/>
              </a:rPr>
              <a:t>מובנות</a:t>
            </a:r>
            <a:endParaRPr lang="he-IL" dirty="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תבניות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תבניות משמשות ל:</a:t>
            </a:r>
          </a:p>
          <a:p>
            <a:pPr lvl="1"/>
            <a:r>
              <a:rPr lang="he-IL" dirty="0" smtClean="0">
                <a:latin typeface="Narkisim" pitchFamily="34" charset="-79"/>
                <a:cs typeface="Narkisim" pitchFamily="34" charset="-79"/>
              </a:rPr>
              <a:t>ניבוי (</a:t>
            </a:r>
            <a:r>
              <a:rPr lang="en-US" dirty="0" smtClean="0">
                <a:latin typeface="Narkisim" pitchFamily="34" charset="-79"/>
                <a:cs typeface="Narkisim" pitchFamily="34" charset="-79"/>
              </a:rPr>
              <a:t>prediction</a:t>
            </a:r>
            <a:r>
              <a:rPr lang="he-IL" dirty="0" smtClean="0">
                <a:latin typeface="Narkisim" pitchFamily="34" charset="-79"/>
                <a:cs typeface="Narkisim" pitchFamily="34" charset="-79"/>
              </a:rPr>
              <a:t>) וסיווג (</a:t>
            </a:r>
            <a:r>
              <a:rPr lang="en-US" dirty="0" smtClean="0">
                <a:latin typeface="Narkisim" pitchFamily="34" charset="-79"/>
                <a:cs typeface="Narkisim" pitchFamily="34" charset="-79"/>
              </a:rPr>
              <a:t>classification</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תאור של מידע קיים</a:t>
            </a:r>
          </a:p>
          <a:p>
            <a:pPr lvl="1"/>
            <a:r>
              <a:rPr lang="he-IL" dirty="0" smtClean="0">
                <a:latin typeface="Narkisim" pitchFamily="34" charset="-79"/>
                <a:cs typeface="Narkisim" pitchFamily="34" charset="-79"/>
              </a:rPr>
              <a:t>פילוח (</a:t>
            </a:r>
            <a:r>
              <a:rPr lang="en-US" dirty="0" smtClean="0">
                <a:latin typeface="Narkisim" pitchFamily="34" charset="-79"/>
                <a:cs typeface="Narkisim" pitchFamily="34" charset="-79"/>
              </a:rPr>
              <a:t>segmentation</a:t>
            </a:r>
            <a:r>
              <a:rPr lang="he-IL" dirty="0" smtClean="0">
                <a:latin typeface="Narkisim" pitchFamily="34" charset="-79"/>
                <a:cs typeface="Narkisim" pitchFamily="34" charset="-79"/>
              </a:rPr>
              <a:t>) של הנתונים (לדוגמה: השוק)</a:t>
            </a:r>
          </a:p>
          <a:p>
            <a:pPr lvl="1"/>
            <a:r>
              <a:rPr lang="he-IL" dirty="0" smtClean="0">
                <a:latin typeface="Narkisim" pitchFamily="34" charset="-79"/>
                <a:cs typeface="Narkisim" pitchFamily="34" charset="-79"/>
              </a:rPr>
              <a:t>יצירת פרופילים על בסיס הנתונים (לדוגמה: הלקוחות)</a:t>
            </a:r>
          </a:p>
          <a:p>
            <a:pPr lvl="1"/>
            <a:r>
              <a:rPr lang="he-IL" dirty="0" smtClean="0">
                <a:latin typeface="Narkisim" pitchFamily="34" charset="-79"/>
                <a:cs typeface="Narkisim" pitchFamily="34" charset="-79"/>
              </a:rPr>
              <a:t>זיהוי (לדוגמה: חדירה, תקלה, אנומליה)</a:t>
            </a:r>
          </a:p>
          <a:p>
            <a:pPr lvl="1"/>
            <a:endParaRPr lang="he-IL" dirty="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הנתונים עליהם אנו מפעילים אלגוריתמים של כריית נתונים נאספו בד"כ למטרה אחרת</a:t>
            </a:r>
          </a:p>
          <a:p>
            <a:r>
              <a:rPr lang="he-IL" dirty="0" smtClean="0">
                <a:latin typeface="Narkisim" pitchFamily="34" charset="-79"/>
                <a:cs typeface="Narkisim" pitchFamily="34" charset="-79"/>
              </a:rPr>
              <a:t>לאנשים העוסקים בכריית נתונים אין בד"כ השפעה על האסטרטגיות של איסוף הנתונים</a:t>
            </a:r>
          </a:p>
          <a:p>
            <a:r>
              <a:rPr lang="he-IL" dirty="0" smtClean="0">
                <a:latin typeface="Narkisim" pitchFamily="34" charset="-79"/>
                <a:cs typeface="Narkisim" pitchFamily="34" charset="-79"/>
              </a:rPr>
              <a:t>כמות גדולה של נתונים מגיעה עם בעיות חדשות כמו ייצוג הנתונים, אחסון, אחזור (</a:t>
            </a:r>
            <a:r>
              <a:rPr lang="en-US" dirty="0" smtClean="0">
                <a:latin typeface="Narkisim" pitchFamily="34" charset="-79"/>
                <a:cs typeface="Narkisim" pitchFamily="34" charset="-79"/>
              </a:rPr>
              <a:t>retrieval</a:t>
            </a:r>
            <a:r>
              <a:rPr lang="he-IL" dirty="0" smtClean="0">
                <a:latin typeface="Narkisim" pitchFamily="34" charset="-79"/>
                <a:cs typeface="Narkisim" pitchFamily="34" charset="-79"/>
              </a:rPr>
              <a:t>), ניתוח וכדומה</a:t>
            </a:r>
          </a:p>
          <a:p>
            <a:r>
              <a:rPr lang="he-IL" dirty="0" smtClean="0">
                <a:latin typeface="Narkisim" pitchFamily="34" charset="-79"/>
                <a:cs typeface="Narkisim" pitchFamily="34" charset="-79"/>
              </a:rPr>
              <a:t>גם כאשר יש לנו כמות נתונים עצומה, היא לא תמיד מגיעה מכל האוכלוסייה, או מחתך מייצג שלה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קיימים סוגים שונים של נתונים (נומינליים, רציפים), המגיעים בצורות שונות (רשומות של שימוש בכרטיסי אשראי, טרנזקציות ברשת שיווק, סטטיסטיקה ממשלתית, רשומות רפואיות, מסדי נתונים גנומיים, מסדי נתונים מולקולריים)</a:t>
            </a:r>
          </a:p>
          <a:p>
            <a:r>
              <a:rPr lang="he-IL" dirty="0" smtClean="0">
                <a:latin typeface="Narkisim" pitchFamily="34" charset="-79"/>
                <a:cs typeface="Narkisim" pitchFamily="34" charset="-79"/>
              </a:rPr>
              <a:t>הנתונים מגיעים בתסדירים (פורמטים) שונים, לדוגמה: טקסט סדור, טקסט חופשי, תמונות, קול ווידאו.</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אילו סוגי נתונים ניתן לכרות?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קבצים "שטוחים" (</a:t>
            </a:r>
            <a:r>
              <a:rPr lang="en-US" dirty="0" smtClean="0">
                <a:latin typeface="Narkisim" pitchFamily="34" charset="-79"/>
                <a:cs typeface="Narkisim" pitchFamily="34" charset="-79"/>
              </a:rPr>
              <a:t>flat files</a:t>
            </a:r>
            <a:r>
              <a:rPr lang="he-IL" dirty="0" smtClean="0">
                <a:latin typeface="Narkisim" pitchFamily="34" charset="-79"/>
                <a:cs typeface="Narkisim" pitchFamily="34" charset="-79"/>
              </a:rPr>
              <a:t>)</a:t>
            </a:r>
          </a:p>
          <a:p>
            <a:r>
              <a:rPr lang="he-IL" dirty="0" smtClean="0">
                <a:latin typeface="Narkisim" pitchFamily="34" charset="-79"/>
                <a:cs typeface="Narkisim" pitchFamily="34" charset="-79"/>
              </a:rPr>
              <a:t>מסדי נתונים רלציוניים</a:t>
            </a:r>
          </a:p>
          <a:p>
            <a:pPr lvl="1"/>
            <a:r>
              <a:rPr lang="he-IL" dirty="0" smtClean="0">
                <a:latin typeface="Narkisim" pitchFamily="34" charset="-79"/>
                <a:cs typeface="Narkisim" pitchFamily="34" charset="-79"/>
              </a:rPr>
              <a:t>וגם מסדי נתונים אחרים: מונחי-עצמים, מונחי-עצמים-רלציוניים, ...</a:t>
            </a:r>
          </a:p>
          <a:p>
            <a:r>
              <a:rPr lang="he-IL" dirty="0" smtClean="0">
                <a:latin typeface="Narkisim" pitchFamily="34" charset="-79"/>
                <a:cs typeface="Narkisim" pitchFamily="34" charset="-79"/>
              </a:rPr>
              <a:t>מסדי נתונים תנועתיים (טרנזקציוניים)</a:t>
            </a:r>
          </a:p>
          <a:p>
            <a:pPr lvl="1"/>
            <a:r>
              <a:rPr lang="he-IL" dirty="0" smtClean="0">
                <a:latin typeface="Narkisim" pitchFamily="34" charset="-79"/>
                <a:cs typeface="Narkisim" pitchFamily="34" charset="-79"/>
              </a:rPr>
              <a:t>תנועה (טרנזקציה) היא רשומה הכוללת: מזהה טרנזקציה, חתימת זמן ורשימה של איברים</a:t>
            </a:r>
          </a:p>
          <a:p>
            <a:r>
              <a:rPr lang="he-IL" dirty="0" smtClean="0">
                <a:latin typeface="Narkisim" pitchFamily="34" charset="-79"/>
                <a:cs typeface="Narkisim" pitchFamily="34" charset="-79"/>
              </a:rPr>
              <a:t>מסדי נתונים הטרוגניים וישנים (</a:t>
            </a:r>
            <a:r>
              <a:rPr lang="en-US" dirty="0" smtClean="0">
                <a:latin typeface="Narkisim" pitchFamily="34" charset="-79"/>
                <a:cs typeface="Narkisim" pitchFamily="34" charset="-79"/>
              </a:rPr>
              <a:t>legacy</a:t>
            </a:r>
            <a:r>
              <a:rPr lang="he-IL" dirty="0" smtClean="0">
                <a:latin typeface="Narkisim" pitchFamily="34" charset="-79"/>
                <a:cs typeface="Narkisim" pitchFamily="34" charset="-79"/>
              </a:rPr>
              <a:t>)</a:t>
            </a:r>
          </a:p>
          <a:p>
            <a:pPr lvl="1"/>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אילו סוגי נתונים ניתן לכרות?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נתונים היושבים במחסני נתונים (</a:t>
            </a:r>
            <a:r>
              <a:rPr lang="en-US" dirty="0" smtClean="0">
                <a:latin typeface="Narkisim" pitchFamily="34" charset="-79"/>
                <a:cs typeface="Narkisim" pitchFamily="34" charset="-79"/>
              </a:rPr>
              <a:t>data warehouses</a:t>
            </a:r>
            <a:r>
              <a:rPr lang="he-IL" dirty="0" smtClean="0">
                <a:latin typeface="Narkisim" pitchFamily="34" charset="-79"/>
                <a:cs typeface="Narkisim" pitchFamily="34" charset="-79"/>
              </a:rPr>
              <a:t>)</a:t>
            </a:r>
          </a:p>
          <a:p>
            <a:pPr lvl="1"/>
            <a:endParaRPr lang="he-IL" dirty="0" smtClean="0">
              <a:latin typeface="Narkisim" pitchFamily="34" charset="-79"/>
              <a:cs typeface="Narkisim" pitchFamily="34" charset="-79"/>
            </a:endParaRPr>
          </a:p>
        </p:txBody>
      </p:sp>
      <p:pic>
        <p:nvPicPr>
          <p:cNvPr id="5" name="Picture 4" descr="data-types-data-warehouse.png"/>
          <p:cNvPicPr>
            <a:picLocks noChangeAspect="1"/>
          </p:cNvPicPr>
          <p:nvPr/>
        </p:nvPicPr>
        <p:blipFill>
          <a:blip r:embed="rId2" cstate="print"/>
          <a:stretch>
            <a:fillRect/>
          </a:stretch>
        </p:blipFill>
        <p:spPr>
          <a:xfrm>
            <a:off x="685800" y="2438400"/>
            <a:ext cx="7720627" cy="3124200"/>
          </a:xfrm>
          <a:prstGeom prst="rect">
            <a:avLst/>
          </a:prstGeom>
        </p:spPr>
      </p:pic>
      <p:sp>
        <p:nvSpPr>
          <p:cNvPr id="6" name="Slide Number Placeholder 5"/>
          <p:cNvSpPr>
            <a:spLocks noGrp="1"/>
          </p:cNvSpPr>
          <p:nvPr>
            <p:ph type="sldNum" sz="quarter" idx="12"/>
          </p:nvPr>
        </p:nvSpPr>
        <p:spPr/>
        <p:txBody>
          <a:bodyPr>
            <a:normAutofit fontScale="85000" lnSpcReduction="20000"/>
          </a:bodyPr>
          <a:lstStyle/>
          <a:p>
            <a:fld id="{B6F15528-21DE-4FAA-801E-634DDDAF4B2B}"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he-IL" dirty="0" smtClean="0">
                <a:latin typeface="Narkisim" pitchFamily="34" charset="-79"/>
                <a:cs typeface="Narkisim" pitchFamily="34" charset="-79"/>
              </a:rPr>
              <a:t>נסיון להגדיר את התחום</a:t>
            </a:r>
            <a:endParaRPr lang="he-IL" dirty="0">
              <a:latin typeface="Narkisim" pitchFamily="34" charset="-79"/>
              <a:cs typeface="Narkisim" pitchFamily="34" charset="-79"/>
            </a:endParaRPr>
          </a:p>
        </p:txBody>
      </p:sp>
      <p:sp>
        <p:nvSpPr>
          <p:cNvPr id="3" name="Title 2"/>
          <p:cNvSpPr>
            <a:spLocks noGrp="1"/>
          </p:cNvSpPr>
          <p:nvPr>
            <p:ph type="title"/>
          </p:nvPr>
        </p:nvSpPr>
        <p:spPr/>
        <p:txBody>
          <a:bodyPr/>
          <a:lstStyle/>
          <a:p>
            <a:pPr algn="r"/>
            <a:r>
              <a:rPr lang="he-IL" dirty="0" smtClean="0">
                <a:latin typeface="Narkisim" pitchFamily="34" charset="-79"/>
                <a:cs typeface="Narkisim" pitchFamily="34" charset="-79"/>
              </a:rPr>
              <a:t>מהי כריית נתונים?</a:t>
            </a:r>
            <a:endParaRPr lang="he-IL" dirty="0">
              <a:latin typeface="Narkisim" pitchFamily="34" charset="-79"/>
              <a:cs typeface="Narkisim" pitchFamily="34" charset="-79"/>
            </a:endParaRPr>
          </a:p>
        </p:txBody>
      </p:sp>
      <p:sp>
        <p:nvSpPr>
          <p:cNvPr id="4" name="Slide Number Placeholder 3"/>
          <p:cNvSpPr>
            <a:spLocks noGrp="1"/>
          </p:cNvSpPr>
          <p:nvPr>
            <p:ph type="sldNum" sz="quarter" idx="11"/>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אילו סוגי נתונים ניתן לכרות?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קבצי טקסט</a:t>
            </a:r>
          </a:p>
          <a:p>
            <a:r>
              <a:rPr lang="he-IL" dirty="0" smtClean="0">
                <a:latin typeface="Narkisim" pitchFamily="34" charset="-79"/>
                <a:cs typeface="Narkisim" pitchFamily="34" charset="-79"/>
              </a:rPr>
              <a:t>קבצי מולטימדיה (אודיו, וידאו)</a:t>
            </a:r>
          </a:p>
          <a:p>
            <a:r>
              <a:rPr lang="he-IL" dirty="0" smtClean="0">
                <a:latin typeface="Narkisim" pitchFamily="34" charset="-79"/>
                <a:cs typeface="Narkisim" pitchFamily="34" charset="-79"/>
              </a:rPr>
              <a:t>נתונים של סדרות זמן (</a:t>
            </a:r>
            <a:r>
              <a:rPr lang="en-US" dirty="0" smtClean="0">
                <a:latin typeface="Narkisim" pitchFamily="34" charset="-79"/>
                <a:cs typeface="Narkisim" pitchFamily="34" charset="-79"/>
              </a:rPr>
              <a:t>time-series data</a:t>
            </a:r>
            <a:r>
              <a:rPr lang="he-IL" dirty="0" smtClean="0">
                <a:latin typeface="Narkisim" pitchFamily="34" charset="-79"/>
                <a:cs typeface="Narkisim" pitchFamily="34" charset="-79"/>
              </a:rPr>
              <a:t>), נתונים עם חתימת זמן</a:t>
            </a:r>
          </a:p>
          <a:p>
            <a:pPr lvl="1"/>
            <a:r>
              <a:rPr lang="he-IL" dirty="0" smtClean="0">
                <a:latin typeface="Narkisim" pitchFamily="34" charset="-79"/>
                <a:cs typeface="Narkisim" pitchFamily="34" charset="-79"/>
              </a:rPr>
              <a:t>זרמי מידע ונתונים המגיעים מסנסורים</a:t>
            </a:r>
          </a:p>
          <a:p>
            <a:pPr lvl="1"/>
            <a:r>
              <a:rPr lang="he-IL" dirty="0" smtClean="0">
                <a:latin typeface="Narkisim" pitchFamily="34" charset="-79"/>
                <a:cs typeface="Narkisim" pitchFamily="34" charset="-79"/>
              </a:rPr>
              <a:t>מחיר מניה לאורך זמן, הטמפרטורה בתחנת מדידה</a:t>
            </a:r>
          </a:p>
          <a:p>
            <a:r>
              <a:rPr lang="he-IL" dirty="0" smtClean="0">
                <a:latin typeface="Narkisim" pitchFamily="34" charset="-79"/>
                <a:cs typeface="Narkisim" pitchFamily="34" charset="-79"/>
              </a:rPr>
              <a:t>נתונים מרחביים</a:t>
            </a:r>
          </a:p>
          <a:p>
            <a:pPr lvl="1"/>
            <a:r>
              <a:rPr lang="he-IL" dirty="0" smtClean="0">
                <a:latin typeface="Narkisim" pitchFamily="34" charset="-79"/>
                <a:cs typeface="Narkisim" pitchFamily="34" charset="-79"/>
              </a:rPr>
              <a:t>הטמפרטורה בתחנות מדידה שונות בישראל, עומסי תחבורה</a:t>
            </a:r>
          </a:p>
          <a:p>
            <a:pPr lvl="1"/>
            <a:endParaRPr lang="he-IL" dirty="0" smtClean="0">
              <a:latin typeface="Narkisim" pitchFamily="34" charset="-79"/>
              <a:cs typeface="Narkisim" pitchFamily="34" charset="-79"/>
            </a:endParaRPr>
          </a:p>
          <a:p>
            <a:pPr lvl="1"/>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אילו סוגי נתונים ניתן לכרות?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4648200" y="1600200"/>
            <a:ext cx="4117848" cy="4495800"/>
          </a:xfrm>
        </p:spPr>
        <p:txBody>
          <a:bodyPr/>
          <a:lstStyle/>
          <a:p>
            <a:r>
              <a:rPr lang="he-IL" dirty="0" smtClean="0">
                <a:latin typeface="Narkisim" pitchFamily="34" charset="-79"/>
                <a:cs typeface="Narkisim" pitchFamily="34" charset="-79"/>
              </a:rPr>
              <a:t>נתוני שימוש וגלישה ברשת</a:t>
            </a:r>
          </a:p>
          <a:p>
            <a:pPr lvl="1"/>
            <a:r>
              <a:rPr lang="he-IL" dirty="0" smtClean="0">
                <a:latin typeface="Narkisim" pitchFamily="34" charset="-79"/>
                <a:cs typeface="Narkisim" pitchFamily="34" charset="-79"/>
              </a:rPr>
              <a:t>באילו דפים אנחנו מבקרים?</a:t>
            </a:r>
          </a:p>
          <a:p>
            <a:pPr lvl="1"/>
            <a:r>
              <a:rPr lang="he-IL" dirty="0" smtClean="0">
                <a:latin typeface="Narkisim" pitchFamily="34" charset="-79"/>
                <a:cs typeface="Narkisim" pitchFamily="34" charset="-79"/>
              </a:rPr>
              <a:t>מהו מהלך הגלישה שלנו באתר מסוים?</a:t>
            </a:r>
          </a:p>
          <a:p>
            <a:r>
              <a:rPr lang="he-IL" dirty="0" smtClean="0">
                <a:latin typeface="Narkisim" pitchFamily="34" charset="-79"/>
                <a:cs typeface="Narkisim" pitchFamily="34" charset="-79"/>
              </a:rPr>
              <a:t>נתונים המגיעים מרשתות חברתיות</a:t>
            </a:r>
          </a:p>
          <a:p>
            <a:pPr lvl="1"/>
            <a:endParaRPr lang="he-IL" dirty="0" smtClean="0">
              <a:latin typeface="Narkisim" pitchFamily="34" charset="-79"/>
              <a:cs typeface="Narkisim" pitchFamily="34" charset="-79"/>
            </a:endParaRPr>
          </a:p>
          <a:p>
            <a:pPr lvl="1"/>
            <a:endParaRPr lang="he-IL" dirty="0" smtClean="0">
              <a:latin typeface="Narkisim" pitchFamily="34" charset="-79"/>
              <a:cs typeface="Narkisim" pitchFamily="34" charset="-79"/>
            </a:endParaRPr>
          </a:p>
        </p:txBody>
      </p:sp>
      <p:pic>
        <p:nvPicPr>
          <p:cNvPr id="5122" name="Picture 2"/>
          <p:cNvPicPr>
            <a:picLocks noChangeAspect="1" noChangeArrowheads="1"/>
          </p:cNvPicPr>
          <p:nvPr/>
        </p:nvPicPr>
        <p:blipFill>
          <a:blip r:embed="rId2" cstate="print"/>
          <a:srcRect/>
          <a:stretch>
            <a:fillRect/>
          </a:stretch>
        </p:blipFill>
        <p:spPr bwMode="auto">
          <a:xfrm>
            <a:off x="304800" y="2133600"/>
            <a:ext cx="4419600" cy="3877842"/>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he-IL" dirty="0" smtClean="0">
                <a:latin typeface="Narkisim" pitchFamily="34" charset="-79"/>
                <a:cs typeface="Narkisim" pitchFamily="34" charset="-79"/>
              </a:rPr>
              <a:t>מה נלמד? </a:t>
            </a:r>
          </a:p>
          <a:p>
            <a:r>
              <a:rPr lang="he-IL" dirty="0" smtClean="0">
                <a:latin typeface="Narkisim" pitchFamily="34" charset="-79"/>
                <a:cs typeface="Narkisim" pitchFamily="34" charset="-79"/>
              </a:rPr>
              <a:t>מטלות</a:t>
            </a:r>
          </a:p>
          <a:p>
            <a:r>
              <a:rPr lang="he-IL" dirty="0" smtClean="0">
                <a:latin typeface="Narkisim" pitchFamily="34" charset="-79"/>
                <a:cs typeface="Narkisim" pitchFamily="34" charset="-79"/>
              </a:rPr>
              <a:t>ציונים</a:t>
            </a:r>
            <a:endParaRPr lang="he-IL" dirty="0">
              <a:latin typeface="Narkisim" pitchFamily="34" charset="-79"/>
              <a:cs typeface="Narkisim" pitchFamily="34" charset="-79"/>
            </a:endParaRPr>
          </a:p>
        </p:txBody>
      </p:sp>
      <p:sp>
        <p:nvSpPr>
          <p:cNvPr id="3" name="Title 2"/>
          <p:cNvSpPr>
            <a:spLocks noGrp="1"/>
          </p:cNvSpPr>
          <p:nvPr>
            <p:ph type="title"/>
          </p:nvPr>
        </p:nvSpPr>
        <p:spPr/>
        <p:txBody>
          <a:bodyPr/>
          <a:lstStyle/>
          <a:p>
            <a:pPr algn="r"/>
            <a:r>
              <a:rPr lang="he-IL" dirty="0" smtClean="0">
                <a:latin typeface="Narkisim" pitchFamily="34" charset="-79"/>
                <a:cs typeface="Narkisim" pitchFamily="34" charset="-79"/>
              </a:rPr>
              <a:t>הצגת הקורס</a:t>
            </a:r>
            <a:endParaRPr lang="he-IL" dirty="0">
              <a:latin typeface="Narkisim" pitchFamily="34" charset="-79"/>
              <a:cs typeface="Narkisim" pitchFamily="34" charset="-79"/>
            </a:endParaRPr>
          </a:p>
        </p:txBody>
      </p:sp>
      <p:sp>
        <p:nvSpPr>
          <p:cNvPr id="4" name="Slide Number Placeholder 3"/>
          <p:cNvSpPr>
            <a:spLocks noGrp="1"/>
          </p:cNvSpPr>
          <p:nvPr>
            <p:ph type="sldNum" sz="quarter" idx="11"/>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105872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מבנה הקורס</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לקורס יש שני רבדים:</a:t>
            </a:r>
            <a:r>
              <a:rPr lang="he-IL" dirty="0" smtClean="0">
                <a:latin typeface="Narkisim" pitchFamily="34" charset="-79"/>
                <a:cs typeface="Narkisim" pitchFamily="34" charset="-79"/>
              </a:rPr>
              <a:t> </a:t>
            </a:r>
          </a:p>
          <a:p>
            <a:r>
              <a:rPr lang="he-IL" dirty="0" smtClean="0">
                <a:latin typeface="Narkisim" pitchFamily="34" charset="-79"/>
                <a:cs typeface="Narkisim" pitchFamily="34" charset="-79"/>
              </a:rPr>
              <a:t>תאורטי – שעתיים הרצאה</a:t>
            </a:r>
          </a:p>
          <a:p>
            <a:r>
              <a:rPr lang="he-IL" dirty="0" smtClean="0">
                <a:latin typeface="Narkisim" pitchFamily="34" charset="-79"/>
                <a:cs typeface="Narkisim" pitchFamily="34" charset="-79"/>
              </a:rPr>
              <a:t>מעשי – תרגול בשפת </a:t>
            </a:r>
            <a:r>
              <a:rPr lang="en-US" dirty="0" smtClean="0">
                <a:latin typeface="Narkisim" pitchFamily="34" charset="-79"/>
                <a:cs typeface="Narkisim" pitchFamily="34" charset="-79"/>
              </a:rPr>
              <a:t>Python</a:t>
            </a:r>
            <a:endParaRPr lang="he-IL" dirty="0" smtClean="0">
              <a:latin typeface="Narkisim" pitchFamily="34" charset="-79"/>
              <a:cs typeface="Narkisim" pitchFamily="34" charset="-79"/>
            </a:endParaRPr>
          </a:p>
          <a:p>
            <a:r>
              <a:rPr lang="he-IL" dirty="0" smtClean="0">
                <a:latin typeface="Narkisim" pitchFamily="34" charset="-79"/>
                <a:cs typeface="Narkisim" pitchFamily="34" charset="-79"/>
              </a:rPr>
              <a:t>מצגות </a:t>
            </a:r>
            <a:r>
              <a:rPr lang="he-IL" dirty="0" smtClean="0">
                <a:latin typeface="Narkisim" pitchFamily="34" charset="-79"/>
                <a:cs typeface="Narkisim" pitchFamily="34" charset="-79"/>
              </a:rPr>
              <a:t>מפורטות</a:t>
            </a:r>
          </a:p>
          <a:p>
            <a:r>
              <a:rPr lang="he-IL" dirty="0" smtClean="0">
                <a:latin typeface="Narkisim" pitchFamily="34" charset="-79"/>
                <a:cs typeface="Narkisim" pitchFamily="34" charset="-79"/>
              </a:rPr>
              <a:t>הפניה לחומר חיצוני (באנגלית) על פי הצורך</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7780704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דרישות הקורס</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שני </a:t>
            </a:r>
            <a:r>
              <a:rPr lang="he-IL" dirty="0" smtClean="0">
                <a:latin typeface="Narkisim" pitchFamily="34" charset="-79"/>
                <a:cs typeface="Narkisim" pitchFamily="34" charset="-79"/>
              </a:rPr>
              <a:t>תרגילי בית</a:t>
            </a:r>
          </a:p>
          <a:p>
            <a:pPr lvl="1"/>
            <a:r>
              <a:rPr lang="he-IL" dirty="0" smtClean="0">
                <a:latin typeface="Narkisim" pitchFamily="34" charset="-79"/>
                <a:cs typeface="Narkisim" pitchFamily="34" charset="-79"/>
              </a:rPr>
              <a:t>5% מהציון הסופי כל אחד. סה"כ </a:t>
            </a:r>
            <a:r>
              <a:rPr lang="he-IL" dirty="0" smtClean="0">
                <a:latin typeface="Narkisim" pitchFamily="34" charset="-79"/>
                <a:cs typeface="Narkisim" pitchFamily="34" charset="-79"/>
              </a:rPr>
              <a:t>10% </a:t>
            </a:r>
            <a:r>
              <a:rPr lang="he-IL" dirty="0" smtClean="0">
                <a:latin typeface="Narkisim" pitchFamily="34" charset="-79"/>
                <a:cs typeface="Narkisim" pitchFamily="34" charset="-79"/>
              </a:rPr>
              <a:t>מהציון הסופי.</a:t>
            </a:r>
          </a:p>
          <a:p>
            <a:r>
              <a:rPr lang="he-IL" dirty="0" smtClean="0">
                <a:latin typeface="Narkisim" pitchFamily="34" charset="-79"/>
                <a:cs typeface="Narkisim" pitchFamily="34" charset="-79"/>
              </a:rPr>
              <a:t>תרגיל תכנות לסיכום ההיכרות עם שפת </a:t>
            </a:r>
            <a:r>
              <a:rPr lang="en-US" dirty="0" smtClean="0">
                <a:latin typeface="Narkisim" pitchFamily="34" charset="-79"/>
                <a:cs typeface="Narkisim" pitchFamily="34" charset="-79"/>
              </a:rPr>
              <a:t>Python</a:t>
            </a:r>
            <a:endParaRPr lang="he-IL" dirty="0" smtClean="0">
              <a:latin typeface="Narkisim" pitchFamily="34" charset="-79"/>
              <a:cs typeface="Narkisim" pitchFamily="34" charset="-79"/>
            </a:endParaRPr>
          </a:p>
          <a:p>
            <a:pPr lvl="1"/>
            <a:r>
              <a:rPr lang="he-IL" dirty="0" smtClean="0">
                <a:latin typeface="Narkisim" pitchFamily="34" charset="-79"/>
                <a:cs typeface="Narkisim" pitchFamily="34" charset="-79"/>
              </a:rPr>
              <a:t>10% מהציון הסופי</a:t>
            </a:r>
            <a:endParaRPr lang="he-IL" dirty="0" smtClean="0">
              <a:latin typeface="Narkisim" pitchFamily="34" charset="-79"/>
              <a:cs typeface="Narkisim" pitchFamily="34" charset="-79"/>
            </a:endParaRPr>
          </a:p>
          <a:p>
            <a:r>
              <a:rPr lang="he-IL" dirty="0" smtClean="0">
                <a:latin typeface="Narkisim" pitchFamily="34" charset="-79"/>
                <a:cs typeface="Narkisim" pitchFamily="34" charset="-79"/>
              </a:rPr>
              <a:t>תרגיל </a:t>
            </a:r>
            <a:r>
              <a:rPr lang="he-IL" dirty="0" smtClean="0">
                <a:latin typeface="Narkisim" pitchFamily="34" charset="-79"/>
                <a:cs typeface="Narkisim" pitchFamily="34" charset="-79"/>
              </a:rPr>
              <a:t>מסכם </a:t>
            </a:r>
            <a:r>
              <a:rPr lang="he-IL" dirty="0" smtClean="0">
                <a:latin typeface="Narkisim" pitchFamily="34" charset="-79"/>
                <a:cs typeface="Narkisim" pitchFamily="34" charset="-79"/>
              </a:rPr>
              <a:t>ב-</a:t>
            </a:r>
            <a:r>
              <a:rPr lang="en-US" dirty="0" smtClean="0">
                <a:latin typeface="Narkisim" pitchFamily="34" charset="-79"/>
                <a:cs typeface="Narkisim" pitchFamily="34" charset="-79"/>
              </a:rPr>
              <a:t>Python</a:t>
            </a:r>
            <a:r>
              <a:rPr lang="he-IL" dirty="0" smtClean="0">
                <a:latin typeface="Narkisim" pitchFamily="34" charset="-79"/>
                <a:cs typeface="Narkisim" pitchFamily="34" charset="-79"/>
              </a:rPr>
              <a:t> </a:t>
            </a:r>
            <a:r>
              <a:rPr lang="he-IL" dirty="0" smtClean="0">
                <a:latin typeface="Narkisim" pitchFamily="34" charset="-79"/>
                <a:cs typeface="Narkisim" pitchFamily="34" charset="-79"/>
              </a:rPr>
              <a:t>(הגשה ביחידים, זוגות או שלשות)</a:t>
            </a:r>
          </a:p>
          <a:p>
            <a:pPr lvl="1"/>
            <a:r>
              <a:rPr lang="he-IL" dirty="0" smtClean="0">
                <a:latin typeface="Narkisim" pitchFamily="34" charset="-79"/>
                <a:cs typeface="Narkisim" pitchFamily="34" charset="-79"/>
              </a:rPr>
              <a:t>20% </a:t>
            </a:r>
            <a:r>
              <a:rPr lang="he-IL" dirty="0" smtClean="0">
                <a:latin typeface="Narkisim" pitchFamily="34" charset="-79"/>
                <a:cs typeface="Narkisim" pitchFamily="34" charset="-79"/>
              </a:rPr>
              <a:t>מהציון הסופי</a:t>
            </a:r>
          </a:p>
          <a:p>
            <a:r>
              <a:rPr lang="he-IL" dirty="0" smtClean="0">
                <a:latin typeface="Narkisim" pitchFamily="34" charset="-79"/>
                <a:cs typeface="Narkisim" pitchFamily="34" charset="-79"/>
              </a:rPr>
              <a:t>בחינה</a:t>
            </a:r>
          </a:p>
          <a:p>
            <a:pPr lvl="1"/>
            <a:r>
              <a:rPr lang="he-IL" dirty="0" smtClean="0">
                <a:latin typeface="Narkisim" pitchFamily="34" charset="-79"/>
                <a:cs typeface="Narkisim" pitchFamily="34" charset="-79"/>
              </a:rPr>
              <a:t>60</a:t>
            </a:r>
            <a:r>
              <a:rPr lang="he-IL" dirty="0" smtClean="0">
                <a:latin typeface="Narkisim" pitchFamily="34" charset="-79"/>
                <a:cs typeface="Narkisim" pitchFamily="34" charset="-79"/>
              </a:rPr>
              <a:t>% מהציון </a:t>
            </a:r>
            <a:r>
              <a:rPr lang="he-IL" dirty="0" smtClean="0">
                <a:latin typeface="Narkisim" pitchFamily="34" charset="-79"/>
                <a:cs typeface="Narkisim" pitchFamily="34" charset="-79"/>
              </a:rPr>
              <a:t>הסופי</a:t>
            </a:r>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583033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תכנית </a:t>
            </a:r>
            <a:r>
              <a:rPr lang="he-IL" dirty="0" smtClean="0">
                <a:latin typeface="Narkisim" pitchFamily="34" charset="-79"/>
                <a:cs typeface="Narkisim" pitchFamily="34" charset="-79"/>
              </a:rPr>
              <a:t>הקורס – הרצאות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מפגשים 1-2: </a:t>
            </a:r>
            <a:r>
              <a:rPr lang="he-IL" dirty="0" smtClean="0">
                <a:latin typeface="Narkisim" pitchFamily="34" charset="-79"/>
                <a:cs typeface="Narkisim" pitchFamily="34" charset="-79"/>
              </a:rPr>
              <a:t>הקדמה, עבודה עם נתונים</a:t>
            </a:r>
          </a:p>
          <a:p>
            <a:pPr lvl="1"/>
            <a:r>
              <a:rPr lang="he-IL" dirty="0" smtClean="0">
                <a:latin typeface="Narkisim" pitchFamily="34" charset="-79"/>
                <a:cs typeface="Narkisim" pitchFamily="34" charset="-79"/>
              </a:rPr>
              <a:t>בעיית ה-</a:t>
            </a:r>
            <a:r>
              <a:rPr lang="en-US" dirty="0" smtClean="0">
                <a:latin typeface="Narkisim" pitchFamily="34" charset="-79"/>
                <a:cs typeface="Narkisim" pitchFamily="34" charset="-79"/>
              </a:rPr>
              <a:t>"big data"</a:t>
            </a:r>
            <a:r>
              <a:rPr lang="he-IL" dirty="0" smtClean="0">
                <a:latin typeface="Narkisim" pitchFamily="34" charset="-79"/>
                <a:cs typeface="Narkisim" pitchFamily="34" charset="-79"/>
              </a:rPr>
              <a:t>, והצורך בניתוח הנתונים. מגבלות שיטות הניתוח המסורתיות והצורך בשיטות ניתוח חדשות. הצגת הקורס. מקומה של כריית הנתונים במארג השיטות לגילוי מידע. משימות מרכזיות של כריית נתונים: חיזוי, ניתוח אשכול (</a:t>
            </a:r>
            <a:r>
              <a:rPr lang="en-US" dirty="0" smtClean="0">
                <a:latin typeface="Narkisim" pitchFamily="34" charset="-79"/>
                <a:cs typeface="Narkisim" pitchFamily="34" charset="-79"/>
              </a:rPr>
              <a:t>cluster analysis</a:t>
            </a:r>
            <a:r>
              <a:rPr lang="he-IL" dirty="0" smtClean="0">
                <a:latin typeface="Narkisim" pitchFamily="34" charset="-79"/>
                <a:cs typeface="Narkisim" pitchFamily="34" charset="-79"/>
              </a:rPr>
              <a:t>), זיהוי מקרים חריגים (</a:t>
            </a:r>
            <a:r>
              <a:rPr lang="en-US" dirty="0" smtClean="0">
                <a:latin typeface="Narkisim" pitchFamily="34" charset="-79"/>
                <a:cs typeface="Narkisim" pitchFamily="34" charset="-79"/>
              </a:rPr>
              <a:t>anomaly detection</a:t>
            </a:r>
            <a:r>
              <a:rPr lang="he-IL" dirty="0" smtClean="0">
                <a:latin typeface="Narkisim" pitchFamily="34" charset="-79"/>
                <a:cs typeface="Narkisim" pitchFamily="34" charset="-79"/>
              </a:rPr>
              <a:t>), וניתוח אסוציאטיבי.</a:t>
            </a:r>
            <a:endParaRPr lang="en-US" dirty="0" smtClean="0">
              <a:latin typeface="Narkisim" pitchFamily="34" charset="-79"/>
              <a:cs typeface="Narkisim" pitchFamily="34" charset="-79"/>
            </a:endParaRPr>
          </a:p>
          <a:p>
            <a:pPr lvl="1"/>
            <a:r>
              <a:rPr lang="he-IL" dirty="0" smtClean="0">
                <a:latin typeface="Narkisim" pitchFamily="34" charset="-79"/>
                <a:cs typeface="Narkisim" pitchFamily="34" charset="-79"/>
              </a:rPr>
              <a:t>נתונים: סוגי נתונים, איכות נתונים, עיבוד מוקדם של הנתונים</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373449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תכנית </a:t>
            </a:r>
            <a:r>
              <a:rPr lang="he-IL" dirty="0" smtClean="0">
                <a:latin typeface="Narkisim" pitchFamily="34" charset="-79"/>
                <a:cs typeface="Narkisim" pitchFamily="34" charset="-79"/>
              </a:rPr>
              <a:t>הקורס – הרצאות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lnSpcReduction="10000"/>
          </a:bodyPr>
          <a:lstStyle/>
          <a:p>
            <a:r>
              <a:rPr lang="he-IL" dirty="0" smtClean="0">
                <a:latin typeface="Narkisim" pitchFamily="34" charset="-79"/>
                <a:cs typeface="Narkisim" pitchFamily="34" charset="-79"/>
              </a:rPr>
              <a:t>מפגש מספר </a:t>
            </a:r>
            <a:r>
              <a:rPr lang="he-IL" dirty="0" smtClean="0">
                <a:latin typeface="Narkisim" pitchFamily="34" charset="-79"/>
                <a:cs typeface="Narkisim" pitchFamily="34" charset="-79"/>
              </a:rPr>
              <a:t>3-6: </a:t>
            </a:r>
            <a:r>
              <a:rPr lang="he-IL" dirty="0" smtClean="0">
                <a:latin typeface="Narkisim" pitchFamily="34" charset="-79"/>
                <a:cs typeface="Narkisim" pitchFamily="34" charset="-79"/>
              </a:rPr>
              <a:t>ניתוח אשכול (</a:t>
            </a:r>
            <a:r>
              <a:rPr lang="en-US" dirty="0" smtClean="0">
                <a:latin typeface="Narkisim" pitchFamily="34" charset="-79"/>
                <a:cs typeface="Narkisim" pitchFamily="34" charset="-79"/>
              </a:rPr>
              <a:t>cluster analysis</a:t>
            </a:r>
            <a:r>
              <a:rPr lang="he-IL" dirty="0" smtClean="0">
                <a:latin typeface="Narkisim" pitchFamily="34" charset="-79"/>
                <a:cs typeface="Narkisim" pitchFamily="34" charset="-79"/>
              </a:rPr>
              <a:t>)</a:t>
            </a:r>
            <a:endParaRPr lang="he-IL" dirty="0" smtClean="0">
              <a:latin typeface="Narkisim" pitchFamily="34" charset="-79"/>
              <a:cs typeface="Narkisim" pitchFamily="34" charset="-79"/>
            </a:endParaRPr>
          </a:p>
          <a:p>
            <a:pPr lvl="1"/>
            <a:r>
              <a:rPr lang="he-IL" sz="2500" dirty="0" smtClean="0">
                <a:latin typeface="Narkisim" pitchFamily="34" charset="-79"/>
                <a:cs typeface="Narkisim" pitchFamily="34" charset="-79"/>
              </a:rPr>
              <a:t>הקדמה, </a:t>
            </a:r>
            <a:r>
              <a:rPr lang="en-US" sz="2500" dirty="0" smtClean="0">
                <a:latin typeface="Narkisim" pitchFamily="34" charset="-79"/>
                <a:cs typeface="Narkisim" pitchFamily="34" charset="-79"/>
              </a:rPr>
              <a:t>K-means</a:t>
            </a:r>
            <a:r>
              <a:rPr lang="he-IL" sz="2500" dirty="0" smtClean="0">
                <a:latin typeface="Narkisim" pitchFamily="34" charset="-79"/>
                <a:cs typeface="Narkisim" pitchFamily="34" charset="-79"/>
              </a:rPr>
              <a:t>, </a:t>
            </a:r>
            <a:r>
              <a:rPr lang="en-US" sz="2500" dirty="0" smtClean="0">
                <a:latin typeface="Narkisim" pitchFamily="34" charset="-79"/>
                <a:cs typeface="Narkisim" pitchFamily="34" charset="-79"/>
              </a:rPr>
              <a:t>AHC</a:t>
            </a:r>
            <a:r>
              <a:rPr lang="he-IL" sz="2500" dirty="0" smtClean="0">
                <a:latin typeface="Narkisim" pitchFamily="34" charset="-79"/>
                <a:cs typeface="Narkisim" pitchFamily="34" charset="-79"/>
              </a:rPr>
              <a:t> (</a:t>
            </a:r>
            <a:r>
              <a:rPr lang="en-US" sz="2500" dirty="0" smtClean="0">
                <a:latin typeface="Narkisim" pitchFamily="34" charset="-79"/>
                <a:cs typeface="Narkisim" pitchFamily="34" charset="-79"/>
              </a:rPr>
              <a:t>Agglomerative Hierarchical Clustering</a:t>
            </a:r>
            <a:r>
              <a:rPr lang="he-IL" sz="2500" dirty="0" smtClean="0">
                <a:latin typeface="Narkisim" pitchFamily="34" charset="-79"/>
                <a:cs typeface="Narkisim" pitchFamily="34" charset="-79"/>
              </a:rPr>
              <a:t>), </a:t>
            </a:r>
            <a:r>
              <a:rPr lang="en-US" sz="2500" dirty="0" smtClean="0">
                <a:latin typeface="Narkisim" pitchFamily="34" charset="-79"/>
                <a:cs typeface="Narkisim" pitchFamily="34" charset="-79"/>
              </a:rPr>
              <a:t>DBSCAN</a:t>
            </a:r>
            <a:r>
              <a:rPr lang="he-IL" sz="2500" dirty="0" smtClean="0">
                <a:latin typeface="Narkisim" pitchFamily="34" charset="-79"/>
                <a:cs typeface="Narkisim" pitchFamily="34" charset="-79"/>
              </a:rPr>
              <a:t>, הערכה של אלגוריתמים לניתוח </a:t>
            </a:r>
            <a:r>
              <a:rPr lang="he-IL" sz="2500" dirty="0" smtClean="0">
                <a:latin typeface="Narkisim" pitchFamily="34" charset="-79"/>
                <a:cs typeface="Narkisim" pitchFamily="34" charset="-79"/>
              </a:rPr>
              <a:t>אשכול</a:t>
            </a:r>
          </a:p>
          <a:p>
            <a:endParaRPr lang="he-IL" sz="2800" dirty="0" smtClean="0">
              <a:latin typeface="Narkisim" pitchFamily="34" charset="-79"/>
              <a:cs typeface="Narkisim" pitchFamily="34" charset="-79"/>
            </a:endParaRPr>
          </a:p>
          <a:p>
            <a:r>
              <a:rPr lang="he-IL" sz="2800" dirty="0" smtClean="0">
                <a:latin typeface="Narkisim" pitchFamily="34" charset="-79"/>
                <a:cs typeface="Narkisim" pitchFamily="34" charset="-79"/>
              </a:rPr>
              <a:t>מפגש </a:t>
            </a:r>
            <a:r>
              <a:rPr lang="he-IL" sz="2800" dirty="0">
                <a:latin typeface="Narkisim" pitchFamily="34" charset="-79"/>
                <a:cs typeface="Narkisim" pitchFamily="34" charset="-79"/>
              </a:rPr>
              <a:t>7 – מדידת דמיון ושוני בין פיסות מידע</a:t>
            </a:r>
            <a:endParaRPr lang="en-US" sz="2800" dirty="0">
              <a:latin typeface="Narkisim" pitchFamily="34" charset="-79"/>
              <a:cs typeface="Narkisim" pitchFamily="34" charset="-79"/>
            </a:endParaRPr>
          </a:p>
          <a:p>
            <a:endParaRPr lang="he-IL" sz="2800" dirty="0" smtClean="0">
              <a:latin typeface="Narkisim" pitchFamily="34" charset="-79"/>
              <a:cs typeface="Narkisim" pitchFamily="34" charset="-79"/>
            </a:endParaRPr>
          </a:p>
          <a:p>
            <a:r>
              <a:rPr lang="he-IL" sz="2800" dirty="0">
                <a:latin typeface="Narkisim" pitchFamily="34" charset="-79"/>
                <a:cs typeface="Narkisim" pitchFamily="34" charset="-79"/>
              </a:rPr>
              <a:t>מפגש 8 – עבודה עם נתונים ושיטות ניתוח מסורתיות</a:t>
            </a:r>
          </a:p>
          <a:p>
            <a:pPr lvl="1"/>
            <a:r>
              <a:rPr lang="he-IL" sz="2500" dirty="0">
                <a:latin typeface="Narkisim" pitchFamily="34" charset="-79"/>
                <a:cs typeface="Narkisim" pitchFamily="34" charset="-79"/>
              </a:rPr>
              <a:t>ניתוח סטטיסטי, שיטות ויזואליזציה, שיטות רב-</a:t>
            </a:r>
            <a:r>
              <a:rPr lang="he-IL" sz="2500" dirty="0" err="1">
                <a:latin typeface="Narkisim" pitchFamily="34" charset="-79"/>
                <a:cs typeface="Narkisim" pitchFamily="34" charset="-79"/>
              </a:rPr>
              <a:t>מימדיות</a:t>
            </a:r>
            <a:r>
              <a:rPr lang="he-IL" sz="2500" dirty="0">
                <a:latin typeface="Narkisim" pitchFamily="34" charset="-79"/>
                <a:cs typeface="Narkisim" pitchFamily="34" charset="-79"/>
              </a:rPr>
              <a:t> לניתוח נתונים.</a:t>
            </a:r>
          </a:p>
          <a:p>
            <a:endParaRPr lang="en-US" sz="2800" dirty="0" smtClean="0">
              <a:latin typeface="Narkisim" pitchFamily="34" charset="-79"/>
              <a:cs typeface="Narkisim" pitchFamily="34" charset="-79"/>
            </a:endParaRPr>
          </a:p>
          <a:p>
            <a:endParaRPr lang="en-US" sz="2800"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635398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תכנית </a:t>
            </a:r>
            <a:r>
              <a:rPr lang="he-IL" dirty="0" smtClean="0">
                <a:latin typeface="Narkisim" pitchFamily="34" charset="-79"/>
                <a:cs typeface="Narkisim" pitchFamily="34" charset="-79"/>
              </a:rPr>
              <a:t>הקורס – הרצאות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מפגשים 9-11: </a:t>
            </a:r>
            <a:r>
              <a:rPr lang="he-IL" dirty="0" smtClean="0">
                <a:latin typeface="Narkisim" pitchFamily="34" charset="-79"/>
                <a:cs typeface="Narkisim" pitchFamily="34" charset="-79"/>
              </a:rPr>
              <a:t>שיטות סיווג</a:t>
            </a:r>
          </a:p>
          <a:p>
            <a:pPr lvl="1"/>
            <a:r>
              <a:rPr lang="he-IL" dirty="0" smtClean="0">
                <a:latin typeface="Narkisim" pitchFamily="34" charset="-79"/>
                <a:cs typeface="Narkisim" pitchFamily="34" charset="-79"/>
              </a:rPr>
              <a:t>הקדמה, עצי החלטה, שגיאות אפשריות של אלגוריתמי סיווג, הערכת אלגוריתמי סיווג, אלגוריתם השכן הקרוב ביותר</a:t>
            </a:r>
          </a:p>
          <a:p>
            <a:endParaRPr lang="he-IL" dirty="0" smtClean="0">
              <a:latin typeface="Narkisim" pitchFamily="34" charset="-79"/>
              <a:cs typeface="Narkisim" pitchFamily="34" charset="-79"/>
            </a:endParaRPr>
          </a:p>
          <a:p>
            <a:r>
              <a:rPr lang="he-IL" dirty="0" smtClean="0">
                <a:latin typeface="Narkisim" pitchFamily="34" charset="-79"/>
                <a:cs typeface="Narkisim" pitchFamily="34" charset="-79"/>
              </a:rPr>
              <a:t>מפגשים 12-13: </a:t>
            </a:r>
            <a:r>
              <a:rPr lang="he-IL" dirty="0" smtClean="0">
                <a:latin typeface="Narkisim" pitchFamily="34" charset="-79"/>
                <a:cs typeface="Narkisim" pitchFamily="34" charset="-79"/>
              </a:rPr>
              <a:t>ניתוח אסוציאטיבי</a:t>
            </a:r>
          </a:p>
          <a:p>
            <a:pPr lvl="1"/>
            <a:r>
              <a:rPr lang="he-IL" dirty="0" smtClean="0">
                <a:latin typeface="Narkisim" pitchFamily="34" charset="-79"/>
                <a:cs typeface="Narkisim" pitchFamily="34" charset="-79"/>
              </a:rPr>
              <a:t>הקדמה, מציאת סטים תדירים (</a:t>
            </a:r>
            <a:r>
              <a:rPr lang="en-US" dirty="0" smtClean="0">
                <a:latin typeface="Narkisim" pitchFamily="34" charset="-79"/>
                <a:cs typeface="Narkisim" pitchFamily="34" charset="-79"/>
              </a:rPr>
              <a:t>frequent </a:t>
            </a:r>
            <a:r>
              <a:rPr lang="en-US" dirty="0" err="1" smtClean="0">
                <a:latin typeface="Narkisim" pitchFamily="34" charset="-79"/>
                <a:cs typeface="Narkisim" pitchFamily="34" charset="-79"/>
              </a:rPr>
              <a:t>itemsets</a:t>
            </a:r>
            <a:r>
              <a:rPr lang="he-IL" dirty="0" smtClean="0">
                <a:latin typeface="Narkisim" pitchFamily="34" charset="-79"/>
                <a:cs typeface="Narkisim" pitchFamily="34" charset="-79"/>
              </a:rPr>
              <a:t>), </a:t>
            </a:r>
            <a:r>
              <a:rPr lang="he-IL" dirty="0" smtClean="0">
                <a:latin typeface="Narkisim" pitchFamily="34" charset="-79"/>
                <a:cs typeface="Narkisim" pitchFamily="34" charset="-79"/>
              </a:rPr>
              <a:t>מציאת חוקים, ייצוג דחוס של סטים תדירים, </a:t>
            </a:r>
            <a:r>
              <a:rPr lang="en-US" dirty="0" smtClean="0">
                <a:latin typeface="Narkisim" pitchFamily="34" charset="-79"/>
                <a:cs typeface="Narkisim" pitchFamily="34" charset="-79"/>
              </a:rPr>
              <a:t>FP-Growth algorithm</a:t>
            </a:r>
            <a:r>
              <a:rPr lang="he-IL" dirty="0" smtClean="0">
                <a:latin typeface="Narkisim" pitchFamily="34" charset="-79"/>
                <a:cs typeface="Narkisim" pitchFamily="34" charset="-79"/>
              </a:rPr>
              <a:t>, הערכה של תבניות </a:t>
            </a:r>
            <a:r>
              <a:rPr lang="he-IL" dirty="0" smtClean="0">
                <a:latin typeface="Narkisim" pitchFamily="34" charset="-79"/>
                <a:cs typeface="Narkisim" pitchFamily="34" charset="-79"/>
              </a:rPr>
              <a:t>אסוציאציה</a:t>
            </a:r>
            <a:endParaRPr lang="he-IL" dirty="0" smtClean="0">
              <a:latin typeface="Narkisim" pitchFamily="34" charset="-79"/>
              <a:cs typeface="Narkisim" pitchFamily="34" charset="-79"/>
            </a:endParaRPr>
          </a:p>
          <a:p>
            <a:endParaRPr lang="en-US"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7216251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תכנית </a:t>
            </a:r>
            <a:r>
              <a:rPr lang="he-IL" dirty="0" smtClean="0">
                <a:latin typeface="Narkisim" pitchFamily="34" charset="-79"/>
                <a:cs typeface="Narkisim" pitchFamily="34" charset="-79"/>
              </a:rPr>
              <a:t>הקורס – תרגולים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612648" y="1600200"/>
            <a:ext cx="8153400" cy="4953000"/>
          </a:xfrm>
        </p:spPr>
        <p:txBody>
          <a:bodyPr>
            <a:normAutofit/>
          </a:bodyPr>
          <a:lstStyle/>
          <a:p>
            <a:r>
              <a:rPr lang="he-IL" dirty="0" smtClean="0">
                <a:latin typeface="Narkisim" pitchFamily="34" charset="-79"/>
                <a:cs typeface="Narkisim" pitchFamily="34" charset="-79"/>
              </a:rPr>
              <a:t>מפגש </a:t>
            </a:r>
            <a:r>
              <a:rPr lang="he-IL" dirty="0" smtClean="0">
                <a:latin typeface="Narkisim" pitchFamily="34" charset="-79"/>
                <a:cs typeface="Narkisim" pitchFamily="34" charset="-79"/>
              </a:rPr>
              <a:t>1</a:t>
            </a:r>
            <a:r>
              <a:rPr lang="he-IL" dirty="0">
                <a:latin typeface="Narkisim" pitchFamily="34" charset="-79"/>
                <a:cs typeface="Narkisim" pitchFamily="34" charset="-79"/>
              </a:rPr>
              <a:t>: התקנת </a:t>
            </a:r>
            <a:r>
              <a:rPr lang="en-US" dirty="0" smtClean="0">
                <a:latin typeface="Narkisim" pitchFamily="34" charset="-79"/>
                <a:cs typeface="Narkisim" pitchFamily="34" charset="-79"/>
              </a:rPr>
              <a:t>Python</a:t>
            </a:r>
            <a:r>
              <a:rPr lang="he-IL" dirty="0" smtClean="0">
                <a:latin typeface="Narkisim" pitchFamily="34" charset="-79"/>
                <a:cs typeface="Narkisim" pitchFamily="34" charset="-79"/>
              </a:rPr>
              <a:t>, התקנת </a:t>
            </a:r>
            <a:r>
              <a:rPr lang="en-US" dirty="0" smtClean="0">
                <a:latin typeface="Narkisim" pitchFamily="34" charset="-79"/>
                <a:cs typeface="Narkisim" pitchFamily="34" charset="-79"/>
              </a:rPr>
              <a:t>IDE</a:t>
            </a:r>
            <a:r>
              <a:rPr lang="he-IL" dirty="0" smtClean="0">
                <a:latin typeface="Narkisim" pitchFamily="34" charset="-79"/>
                <a:cs typeface="Narkisim" pitchFamily="34" charset="-79"/>
              </a:rPr>
              <a:t>. </a:t>
            </a:r>
            <a:endParaRPr lang="he-IL" dirty="0" smtClean="0">
              <a:latin typeface="Narkisim" pitchFamily="34" charset="-79"/>
              <a:cs typeface="Narkisim" pitchFamily="34" charset="-79"/>
            </a:endParaRPr>
          </a:p>
          <a:p>
            <a:endParaRPr lang="he-IL" dirty="0" smtClean="0">
              <a:latin typeface="Narkisim" pitchFamily="34" charset="-79"/>
              <a:cs typeface="Narkisim" pitchFamily="34" charset="-79"/>
            </a:endParaRPr>
          </a:p>
          <a:p>
            <a:r>
              <a:rPr lang="he-IL" dirty="0" smtClean="0">
                <a:latin typeface="Narkisim" pitchFamily="34" charset="-79"/>
                <a:cs typeface="Narkisim" pitchFamily="34" charset="-79"/>
              </a:rPr>
              <a:t>מפגשים 2-4: </a:t>
            </a:r>
            <a:r>
              <a:rPr lang="en-US" dirty="0" smtClean="0">
                <a:latin typeface="Narkisim" pitchFamily="34" charset="-79"/>
                <a:cs typeface="Narkisim" pitchFamily="34" charset="-79"/>
              </a:rPr>
              <a:t>Python Core</a:t>
            </a:r>
            <a:endParaRPr lang="he-IL" dirty="0" smtClean="0">
              <a:latin typeface="Narkisim" pitchFamily="34" charset="-79"/>
              <a:cs typeface="Narkisim" pitchFamily="34" charset="-79"/>
            </a:endParaRPr>
          </a:p>
          <a:p>
            <a:endParaRPr lang="he-IL" dirty="0">
              <a:latin typeface="Narkisim" pitchFamily="34" charset="-79"/>
              <a:cs typeface="Narkisim" pitchFamily="34" charset="-79"/>
            </a:endParaRPr>
          </a:p>
          <a:p>
            <a:r>
              <a:rPr lang="he-IL" dirty="0" smtClean="0">
                <a:latin typeface="Narkisim" pitchFamily="34" charset="-79"/>
                <a:cs typeface="Narkisim" pitchFamily="34" charset="-79"/>
              </a:rPr>
              <a:t>מפגשים 5-6: עבודה עם חבילות</a:t>
            </a:r>
          </a:p>
          <a:p>
            <a:endParaRPr lang="he-IL" dirty="0">
              <a:latin typeface="Narkisim" pitchFamily="34" charset="-79"/>
              <a:cs typeface="Narkisim" pitchFamily="34" charset="-79"/>
            </a:endParaRPr>
          </a:p>
          <a:p>
            <a:r>
              <a:rPr lang="he-IL" dirty="0" smtClean="0">
                <a:latin typeface="Narkisim" pitchFamily="34" charset="-79"/>
                <a:cs typeface="Narkisim" pitchFamily="34" charset="-79"/>
              </a:rPr>
              <a:t>מפגשים 7-9: אלגוריתמי קיבוץ ב-</a:t>
            </a:r>
            <a:r>
              <a:rPr lang="en-US" dirty="0" smtClean="0">
                <a:latin typeface="Narkisim" pitchFamily="34" charset="-79"/>
                <a:cs typeface="Narkisim" pitchFamily="34" charset="-79"/>
              </a:rPr>
              <a:t>Python</a:t>
            </a:r>
          </a:p>
          <a:p>
            <a:endParaRPr lang="en-US" dirty="0">
              <a:latin typeface="Narkisim" pitchFamily="34" charset="-79"/>
              <a:cs typeface="Narkisim" pitchFamily="34" charset="-79"/>
            </a:endParaRPr>
          </a:p>
          <a:p>
            <a:r>
              <a:rPr lang="he-IL" dirty="0" smtClean="0">
                <a:latin typeface="Narkisim" pitchFamily="34" charset="-79"/>
                <a:cs typeface="Narkisim" pitchFamily="34" charset="-79"/>
              </a:rPr>
              <a:t>מפגשים 10-13: הכנה לפרויקט</a:t>
            </a:r>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736597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he-IL" dirty="0" smtClean="0">
                <a:latin typeface="Narkisim" pitchFamily="34" charset="-79"/>
                <a:cs typeface="Narkisim" pitchFamily="34" charset="-79"/>
              </a:rPr>
              <a:t>הגורמים לעליית החשיבות של כריית הנתונים</a:t>
            </a:r>
            <a:endParaRPr lang="he-IL" dirty="0">
              <a:latin typeface="Narkisim" pitchFamily="34" charset="-79"/>
              <a:cs typeface="Narkisim" pitchFamily="34" charset="-79"/>
            </a:endParaRPr>
          </a:p>
        </p:txBody>
      </p:sp>
      <p:sp>
        <p:nvSpPr>
          <p:cNvPr id="3" name="Title 2"/>
          <p:cNvSpPr>
            <a:spLocks noGrp="1"/>
          </p:cNvSpPr>
          <p:nvPr>
            <p:ph type="title"/>
          </p:nvPr>
        </p:nvSpPr>
        <p:spPr/>
        <p:txBody>
          <a:bodyPr/>
          <a:lstStyle/>
          <a:p>
            <a:pPr algn="r"/>
            <a:r>
              <a:rPr lang="he-IL" dirty="0" smtClean="0">
                <a:latin typeface="Narkisim" pitchFamily="34" charset="-79"/>
                <a:cs typeface="Narkisim" pitchFamily="34" charset="-79"/>
              </a:rPr>
              <a:t>מדוע הנושא מעניין דווקא עכשיו?</a:t>
            </a:r>
            <a:endParaRPr lang="he-IL" dirty="0">
              <a:latin typeface="Narkisim" pitchFamily="34" charset="-79"/>
              <a:cs typeface="Narkisim" pitchFamily="34" charset="-79"/>
            </a:endParaRPr>
          </a:p>
        </p:txBody>
      </p:sp>
      <p:sp>
        <p:nvSpPr>
          <p:cNvPr id="4" name="Slide Number Placeholder 3"/>
          <p:cNvSpPr>
            <a:spLocks noGrp="1"/>
          </p:cNvSpPr>
          <p:nvPr>
            <p:ph type="sldNum" sz="quarter" idx="11"/>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מהי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אפשרויות</a:t>
            </a:r>
          </a:p>
          <a:p>
            <a:pPr lvl="1"/>
            <a:r>
              <a:rPr lang="he-IL" b="1" dirty="0" smtClean="0">
                <a:latin typeface="Narkisim" pitchFamily="34" charset="-79"/>
                <a:cs typeface="Narkisim" pitchFamily="34" charset="-79"/>
              </a:rPr>
              <a:t>כריית נתונים</a:t>
            </a:r>
            <a:r>
              <a:rPr lang="he-IL" dirty="0" smtClean="0">
                <a:latin typeface="Narkisim" pitchFamily="34" charset="-79"/>
                <a:cs typeface="Narkisim" pitchFamily="34" charset="-79"/>
              </a:rPr>
              <a:t> (שם עצם) – להעביר נתונים מסכת של עינויים, עד אשר יודו ... אם תענו את הנתונים מספיק טוב, הם יודו בכל מה שתרצו.</a:t>
            </a:r>
          </a:p>
          <a:p>
            <a:pPr lvl="1">
              <a:buNone/>
            </a:pPr>
            <a:r>
              <a:rPr lang="he-IL" b="1" dirty="0" smtClean="0">
                <a:latin typeface="Narkisim" pitchFamily="34" charset="-79"/>
                <a:cs typeface="Narkisim" pitchFamily="34" charset="-79"/>
              </a:rPr>
              <a:t>					</a:t>
            </a:r>
            <a:r>
              <a:rPr lang="he-IL" sz="2400" dirty="0" smtClean="0">
                <a:latin typeface="Narkisim" pitchFamily="34" charset="-79"/>
                <a:cs typeface="Narkisim" pitchFamily="34" charset="-79"/>
              </a:rPr>
              <a:t>ג'ף יונס, </a:t>
            </a:r>
            <a:r>
              <a:rPr lang="en-US" sz="2400" dirty="0" smtClean="0">
                <a:latin typeface="Narkisim" pitchFamily="34" charset="-79"/>
                <a:cs typeface="Narkisim" pitchFamily="34" charset="-79"/>
              </a:rPr>
              <a:t>IBM</a:t>
            </a:r>
            <a:endParaRPr lang="he-IL" b="1" dirty="0" smtClean="0">
              <a:latin typeface="Narkisim" pitchFamily="34" charset="-79"/>
              <a:cs typeface="Narkisim" pitchFamily="34" charset="-79"/>
            </a:endParaRPr>
          </a:p>
          <a:p>
            <a:pPr lvl="1"/>
            <a:endParaRPr lang="he-IL" b="1" dirty="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מדוע זה מעניין דווקא עכשיו?</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כמות המידע המאוחסן גדלה באופן דרמטי כתוצאה משילוב של גורמים, המתמזגים עכשיו</a:t>
            </a:r>
          </a:p>
          <a:p>
            <a:pPr lvl="1"/>
            <a:r>
              <a:rPr lang="he-IL" dirty="0" smtClean="0">
                <a:latin typeface="Narkisim" pitchFamily="34" charset="-79"/>
                <a:cs typeface="Narkisim" pitchFamily="34" charset="-79"/>
              </a:rPr>
              <a:t>חוק מור – אחסון זול</a:t>
            </a:r>
          </a:p>
          <a:p>
            <a:pPr lvl="1"/>
            <a:r>
              <a:rPr lang="he-IL" dirty="0" smtClean="0">
                <a:latin typeface="Narkisim" pitchFamily="34" charset="-79"/>
                <a:cs typeface="Narkisim" pitchFamily="34" charset="-79"/>
              </a:rPr>
              <a:t>רגולציה, המחייבת שמירה של נתונים רבים</a:t>
            </a:r>
          </a:p>
          <a:p>
            <a:pPr lvl="1"/>
            <a:r>
              <a:rPr lang="he-IL" dirty="0" smtClean="0">
                <a:latin typeface="Narkisim" pitchFamily="34" charset="-79"/>
                <a:cs typeface="Narkisim" pitchFamily="34" charset="-79"/>
              </a:rPr>
              <a:t>צורות חדשות של נתונים, לדוגמה: טקסט חופשי, תמונות, אודיו, וידאו, חלקן מאחסנות כמויות עצומות של נתונים</a:t>
            </a:r>
          </a:p>
          <a:p>
            <a:pPr lvl="1"/>
            <a:r>
              <a:rPr lang="he-IL" dirty="0" smtClean="0">
                <a:latin typeface="Narkisim" pitchFamily="34" charset="-79"/>
                <a:cs typeface="Narkisim" pitchFamily="34" charset="-79"/>
              </a:rPr>
              <a:t>אינסטרומנטציה, לדוגמה: סנסורים, קוראי </a:t>
            </a:r>
            <a:r>
              <a:rPr lang="en-US" dirty="0" smtClean="0">
                <a:latin typeface="Narkisim" pitchFamily="34" charset="-79"/>
                <a:cs typeface="Narkisim" pitchFamily="34" charset="-79"/>
              </a:rPr>
              <a:t>RFID</a:t>
            </a:r>
            <a:endParaRPr lang="he-IL" dirty="0" smtClean="0">
              <a:latin typeface="Narkisim" pitchFamily="34" charset="-79"/>
              <a:cs typeface="Narkisim" pitchFamily="34" charset="-79"/>
            </a:endParaRPr>
          </a:p>
          <a:p>
            <a:pPr lvl="1"/>
            <a:r>
              <a:rPr lang="he-IL" dirty="0" smtClean="0">
                <a:latin typeface="Narkisim" pitchFamily="34" charset="-79"/>
                <a:cs typeface="Narkisim" pitchFamily="34" charset="-79"/>
              </a:rPr>
              <a:t>חיבוריות (</a:t>
            </a:r>
            <a:r>
              <a:rPr lang="en-US" dirty="0" smtClean="0">
                <a:latin typeface="Narkisim" pitchFamily="34" charset="-79"/>
                <a:cs typeface="Narkisim" pitchFamily="34" charset="-79"/>
              </a:rPr>
              <a:t>interconnectivity</a:t>
            </a:r>
            <a:r>
              <a:rPr lang="he-IL" dirty="0" smtClean="0">
                <a:latin typeface="Narkisim" pitchFamily="34" charset="-79"/>
                <a:cs typeface="Narkisim" pitchFamily="34" charset="-79"/>
              </a:rPr>
              <a:t>), יצירת מידע, העובר ממכונה למכונה (</a:t>
            </a:r>
            <a:r>
              <a:rPr lang="en-US" dirty="0" smtClean="0">
                <a:latin typeface="Narkisim" pitchFamily="34" charset="-79"/>
                <a:cs typeface="Narkisim" pitchFamily="34" charset="-79"/>
              </a:rPr>
              <a:t>M2M – Machine to Machine</a:t>
            </a:r>
            <a:r>
              <a:rPr lang="he-IL" dirty="0" smtClean="0">
                <a:latin typeface="Narkisim" pitchFamily="34" charset="-79"/>
                <a:cs typeface="Narkisim" pitchFamily="34" charset="-79"/>
              </a:rPr>
              <a:t>)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מדוע זה מעניין דווקא עכשיו?</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כמות המידע המאוחסן גדלה באופן דרמטי כתוצאה משילוב של גורמים, המתמזגים עכשיו</a:t>
            </a:r>
          </a:p>
          <a:p>
            <a:pPr lvl="1"/>
            <a:r>
              <a:rPr lang="he-IL" dirty="0" smtClean="0">
                <a:solidFill>
                  <a:srgbClr val="C00000"/>
                </a:solidFill>
                <a:latin typeface="Narkisim" pitchFamily="34" charset="-79"/>
                <a:cs typeface="Narkisim" pitchFamily="34" charset="-79"/>
              </a:rPr>
              <a:t>חוק מור – אחסון זול</a:t>
            </a:r>
          </a:p>
          <a:p>
            <a:pPr lvl="1"/>
            <a:r>
              <a:rPr lang="he-IL" dirty="0" smtClean="0">
                <a:latin typeface="Narkisim" pitchFamily="34" charset="-79"/>
                <a:cs typeface="Narkisim" pitchFamily="34" charset="-79"/>
              </a:rPr>
              <a:t>רגולציה, המחייבת שמירה של נתונים רבים</a:t>
            </a:r>
          </a:p>
          <a:p>
            <a:pPr lvl="1"/>
            <a:r>
              <a:rPr lang="he-IL" dirty="0" smtClean="0">
                <a:latin typeface="Narkisim" pitchFamily="34" charset="-79"/>
                <a:cs typeface="Narkisim" pitchFamily="34" charset="-79"/>
              </a:rPr>
              <a:t>צורות חדשות של נתונים, לדוגמה: טקסט חופשי, תמונות, אודיו, וידאו, חלקן מאחסנות כמויות עצומות של נתונים</a:t>
            </a:r>
          </a:p>
          <a:p>
            <a:pPr lvl="1"/>
            <a:r>
              <a:rPr lang="he-IL" dirty="0" smtClean="0">
                <a:latin typeface="Narkisim" pitchFamily="34" charset="-79"/>
                <a:cs typeface="Narkisim" pitchFamily="34" charset="-79"/>
              </a:rPr>
              <a:t>אינסטרומנטציה, לדוגמה: סנסורים, קוראי </a:t>
            </a:r>
            <a:r>
              <a:rPr lang="en-US" dirty="0" smtClean="0">
                <a:latin typeface="Narkisim" pitchFamily="34" charset="-79"/>
                <a:cs typeface="Narkisim" pitchFamily="34" charset="-79"/>
              </a:rPr>
              <a:t>RFID</a:t>
            </a:r>
            <a:endParaRPr lang="he-IL" dirty="0" smtClean="0">
              <a:latin typeface="Narkisim" pitchFamily="34" charset="-79"/>
              <a:cs typeface="Narkisim" pitchFamily="34" charset="-79"/>
            </a:endParaRPr>
          </a:p>
          <a:p>
            <a:pPr lvl="1"/>
            <a:r>
              <a:rPr lang="he-IL" dirty="0" smtClean="0">
                <a:latin typeface="Narkisim" pitchFamily="34" charset="-79"/>
                <a:cs typeface="Narkisim" pitchFamily="34" charset="-79"/>
              </a:rPr>
              <a:t>חיבוריות (</a:t>
            </a:r>
            <a:r>
              <a:rPr lang="en-US" dirty="0" smtClean="0">
                <a:latin typeface="Narkisim" pitchFamily="34" charset="-79"/>
                <a:cs typeface="Narkisim" pitchFamily="34" charset="-79"/>
              </a:rPr>
              <a:t>interconnectivity</a:t>
            </a:r>
            <a:r>
              <a:rPr lang="he-IL" dirty="0" smtClean="0">
                <a:latin typeface="Narkisim" pitchFamily="34" charset="-79"/>
                <a:cs typeface="Narkisim" pitchFamily="34" charset="-79"/>
              </a:rPr>
              <a:t>), יצירת מידע, העובר ממכונה למכונה (</a:t>
            </a:r>
            <a:r>
              <a:rPr lang="en-US" dirty="0" smtClean="0">
                <a:latin typeface="Narkisim" pitchFamily="34" charset="-79"/>
                <a:cs typeface="Narkisim" pitchFamily="34" charset="-79"/>
              </a:rPr>
              <a:t>M2M – Machine to Machine</a:t>
            </a:r>
            <a:r>
              <a:rPr lang="he-IL" dirty="0" smtClean="0">
                <a:latin typeface="Narkisim" pitchFamily="34" charset="-79"/>
                <a:cs typeface="Narkisim" pitchFamily="34" charset="-79"/>
              </a:rPr>
              <a:t>)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חוק מור (</a:t>
            </a:r>
            <a:r>
              <a:rPr lang="en-US" dirty="0" smtClean="0">
                <a:latin typeface="Narkisim" pitchFamily="34" charset="-79"/>
                <a:cs typeface="Narkisim" pitchFamily="34" charset="-79"/>
              </a:rPr>
              <a:t>Moore’s Law</a:t>
            </a:r>
            <a:r>
              <a:rPr lang="he-IL" dirty="0" smtClean="0">
                <a:latin typeface="Narkisim" pitchFamily="34" charset="-79"/>
                <a:cs typeface="Narkisim" pitchFamily="34" charset="-79"/>
              </a:rPr>
              <a:t>)</a:t>
            </a:r>
            <a:endParaRPr lang="he-IL" dirty="0">
              <a:latin typeface="Narkisim" pitchFamily="34" charset="-79"/>
              <a:cs typeface="Narkisim" pitchFamily="34" charset="-79"/>
            </a:endParaRPr>
          </a:p>
        </p:txBody>
      </p:sp>
      <p:sp>
        <p:nvSpPr>
          <p:cNvPr id="6" name="Content Placeholder 6"/>
          <p:cNvSpPr>
            <a:spLocks noGrp="1"/>
          </p:cNvSpPr>
          <p:nvPr>
            <p:ph sz="quarter" idx="4294967295"/>
          </p:nvPr>
        </p:nvSpPr>
        <p:spPr bwMode="auto">
          <a:xfrm>
            <a:off x="612775" y="1600200"/>
            <a:ext cx="8153400" cy="4495800"/>
          </a:xfrm>
          <a:prstGeom prst="rect">
            <a:avLst/>
          </a:prstGeom>
        </p:spPr>
        <p:txBody>
          <a:bodyPr wrap="square" lIns="91440" tIns="45720" rIns="91440" bIns="45720" numCol="1" anchor="t" anchorCtr="0" compatLnSpc="1">
            <a:prstTxWarp prst="textNoShape">
              <a:avLst/>
            </a:prstTxWarp>
          </a:bodyPr>
          <a:lstStyle/>
          <a:p>
            <a:pPr algn="r" rtl="1"/>
            <a:r>
              <a:rPr lang="he-IL" dirty="0" smtClean="0">
                <a:latin typeface="Narkisim" pitchFamily="34" charset="-79"/>
                <a:cs typeface="Narkisim" pitchFamily="34" charset="-79"/>
              </a:rPr>
              <a:t>חוק מור – מספר הטרנזיסטורים בפיסת סיליקון </a:t>
            </a:r>
            <a:r>
              <a:rPr lang="he-IL" b="1" dirty="0" smtClean="0">
                <a:solidFill>
                  <a:srgbClr val="002060"/>
                </a:solidFill>
                <a:latin typeface="Narkisim" pitchFamily="34" charset="-79"/>
                <a:cs typeface="Narkisim" pitchFamily="34" charset="-79"/>
              </a:rPr>
              <a:t>מוכפל </a:t>
            </a:r>
            <a:r>
              <a:rPr lang="he-IL" dirty="0" smtClean="0">
                <a:latin typeface="Narkisim" pitchFamily="34" charset="-79"/>
                <a:cs typeface="Narkisim" pitchFamily="34" charset="-79"/>
              </a:rPr>
              <a:t>בכל 18 חודשים</a:t>
            </a:r>
            <a:endParaRPr lang="he-IL" b="1" dirty="0" smtClean="0">
              <a:solidFill>
                <a:srgbClr val="002060"/>
              </a:solidFill>
              <a:latin typeface="Narkisim" pitchFamily="34" charset="-79"/>
              <a:cs typeface="Narkisim" pitchFamily="34" charset="-79"/>
            </a:endParaRPr>
          </a:p>
        </p:txBody>
      </p:sp>
      <p:pic>
        <p:nvPicPr>
          <p:cNvPr id="7" name="Picture 6" descr="moores-law"/>
          <p:cNvPicPr>
            <a:picLocks noChangeAspect="1" noChangeArrowheads="1"/>
          </p:cNvPicPr>
          <p:nvPr/>
        </p:nvPicPr>
        <p:blipFill>
          <a:blip r:embed="rId2" cstate="print"/>
          <a:srcRect/>
          <a:stretch>
            <a:fillRect/>
          </a:stretch>
        </p:blipFill>
        <p:spPr bwMode="auto">
          <a:xfrm>
            <a:off x="1752600" y="2819400"/>
            <a:ext cx="5467350" cy="3124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חוק ג'וי (</a:t>
            </a:r>
            <a:r>
              <a:rPr lang="en-US" dirty="0" smtClean="0">
                <a:latin typeface="Narkisim" pitchFamily="34" charset="-79"/>
                <a:cs typeface="Narkisim" pitchFamily="34" charset="-79"/>
              </a:rPr>
              <a:t>Joy’s Law</a:t>
            </a:r>
            <a:r>
              <a:rPr lang="he-IL" dirty="0" smtClean="0">
                <a:latin typeface="Narkisim" pitchFamily="34" charset="-79"/>
                <a:cs typeface="Narkisim" pitchFamily="34" charset="-79"/>
              </a:rPr>
              <a:t>)</a:t>
            </a:r>
            <a:endParaRPr lang="he-IL" dirty="0">
              <a:latin typeface="Narkisim" pitchFamily="34" charset="-79"/>
              <a:cs typeface="Narkisim" pitchFamily="34" charset="-79"/>
            </a:endParaRPr>
          </a:p>
        </p:txBody>
      </p:sp>
      <p:sp>
        <p:nvSpPr>
          <p:cNvPr id="3" name="Content Placeholder 6"/>
          <p:cNvSpPr txBox="1">
            <a:spLocks/>
          </p:cNvSpPr>
          <p:nvPr/>
        </p:nvSpPr>
        <p:spPr bwMode="auto">
          <a:xfrm>
            <a:off x="612775" y="1600200"/>
            <a:ext cx="8153400" cy="4495800"/>
          </a:xfrm>
          <a:prstGeom prst="rect">
            <a:avLst/>
          </a:prstGeom>
        </p:spPr>
        <p:txBody>
          <a:bodyPr wrap="square" lIns="91440" tIns="45720" rIns="91440" bIns="45720" numCol="1" anchor="t" anchorCtr="0" compatLnSpc="1">
            <a:prstTxWarp prst="textNoShape">
              <a:avLst/>
            </a:prstTxWarp>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kumimoji="0" lang="he-IL" sz="2900" b="0" i="0" u="none" strike="noStrike" kern="1200" cap="none" spc="0" normalizeH="0" baseline="0" noProof="0" dirty="0" smtClean="0">
                <a:ln>
                  <a:noFill/>
                </a:ln>
                <a:solidFill>
                  <a:schemeClr val="tx1"/>
                </a:solidFill>
                <a:effectLst/>
                <a:uLnTx/>
                <a:uFillTx/>
                <a:latin typeface="Narkisim" pitchFamily="34" charset="-79"/>
                <a:cs typeface="Narkisim" pitchFamily="34" charset="-79"/>
              </a:rPr>
              <a:t>השינוי בביצועי המחשב</a:t>
            </a:r>
            <a:endParaRPr kumimoji="0" lang="he-IL" sz="2900" b="1" i="0" u="none" strike="noStrike" kern="1200" cap="none" spc="0" normalizeH="0" baseline="0" noProof="0" dirty="0" smtClean="0">
              <a:ln>
                <a:noFill/>
              </a:ln>
              <a:solidFill>
                <a:srgbClr val="002060"/>
              </a:solidFill>
              <a:effectLst/>
              <a:uLnTx/>
              <a:uFillTx/>
              <a:latin typeface="Narkisim" pitchFamily="34" charset="-79"/>
              <a:cs typeface="Narkisim" pitchFamily="34" charset="-79"/>
            </a:endParaRPr>
          </a:p>
        </p:txBody>
      </p:sp>
      <p:pic>
        <p:nvPicPr>
          <p:cNvPr id="4" name="Picture 7" descr="Ch1-fig01"/>
          <p:cNvPicPr>
            <a:picLocks noChangeAspect="1" noChangeArrowheads="1"/>
          </p:cNvPicPr>
          <p:nvPr/>
        </p:nvPicPr>
        <p:blipFill>
          <a:blip r:embed="rId2" cstate="print"/>
          <a:srcRect/>
          <a:stretch>
            <a:fillRect/>
          </a:stretch>
        </p:blipFill>
        <p:spPr bwMode="auto">
          <a:xfrm>
            <a:off x="762000" y="2209800"/>
            <a:ext cx="7162800" cy="4343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ובפרספקטיבה של מאה שנה</a:t>
            </a:r>
            <a:endParaRPr lang="he-IL" dirty="0">
              <a:latin typeface="Narkisim" pitchFamily="34" charset="-79"/>
              <a:cs typeface="Narkisim" pitchFamily="34" charset="-79"/>
            </a:endParaRPr>
          </a:p>
        </p:txBody>
      </p:sp>
      <p:pic>
        <p:nvPicPr>
          <p:cNvPr id="5" name="Picture 3"/>
          <p:cNvPicPr>
            <a:picLocks noChangeAspect="1" noChangeArrowheads="1"/>
          </p:cNvPicPr>
          <p:nvPr/>
        </p:nvPicPr>
        <p:blipFill>
          <a:blip r:embed="rId2" cstate="print"/>
          <a:srcRect l="17960" t="21098" r="17960" b="6068"/>
          <a:stretch>
            <a:fillRect/>
          </a:stretch>
        </p:blipFill>
        <p:spPr bwMode="auto">
          <a:xfrm>
            <a:off x="533400" y="1599328"/>
            <a:ext cx="4724400" cy="4801472"/>
          </a:xfrm>
          <a:prstGeom prst="rect">
            <a:avLst/>
          </a:prstGeom>
          <a:noFill/>
          <a:ln w="9525">
            <a:noFill/>
            <a:miter lim="800000"/>
            <a:headEnd/>
            <a:tailEnd/>
          </a:ln>
        </p:spPr>
      </p:pic>
      <p:sp>
        <p:nvSpPr>
          <p:cNvPr id="6" name="TextBox 4"/>
          <p:cNvSpPr txBox="1">
            <a:spLocks noChangeArrowheads="1"/>
          </p:cNvSpPr>
          <p:nvPr/>
        </p:nvSpPr>
        <p:spPr bwMode="auto">
          <a:xfrm>
            <a:off x="5412286" y="6400800"/>
            <a:ext cx="3526927" cy="276999"/>
          </a:xfrm>
          <a:prstGeom prst="rect">
            <a:avLst/>
          </a:prstGeom>
          <a:noFill/>
          <a:ln w="9525">
            <a:solidFill>
              <a:schemeClr val="accent1"/>
            </a:solidFill>
            <a:miter lim="800000"/>
            <a:headEnd/>
            <a:tailEnd/>
          </a:ln>
        </p:spPr>
        <p:txBody>
          <a:bodyPr wrap="none">
            <a:spAutoFit/>
          </a:bodyPr>
          <a:lstStyle/>
          <a:p>
            <a:pPr algn="r" rtl="1"/>
            <a:r>
              <a:rPr lang="he-IL" sz="1200" dirty="0">
                <a:latin typeface="Narkisim" pitchFamily="34" charset="-79"/>
                <a:cs typeface="Narkisim" pitchFamily="34" charset="-79"/>
              </a:rPr>
              <a:t>מתוך </a:t>
            </a:r>
            <a:r>
              <a:rPr lang="en-US" sz="1200" dirty="0">
                <a:latin typeface="Narkisim" pitchFamily="34" charset="-79"/>
                <a:cs typeface="Narkisim" pitchFamily="34" charset="-79"/>
              </a:rPr>
              <a:t>“The Age of Spiritual Machines”</a:t>
            </a:r>
            <a:r>
              <a:rPr lang="he-IL" sz="1200" dirty="0">
                <a:latin typeface="Narkisim" pitchFamily="34" charset="-79"/>
                <a:cs typeface="Narkisim" pitchFamily="34" charset="-79"/>
              </a:rPr>
              <a:t> מאת ריי קורצווייל</a:t>
            </a:r>
            <a:endParaRPr lang="en-US" sz="1200" dirty="0">
              <a:latin typeface="Narkisim" pitchFamily="34" charset="-79"/>
              <a:cs typeface="Narkisim" pitchFamily="34" charset="-79"/>
            </a:endParaRPr>
          </a:p>
        </p:txBody>
      </p:sp>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קצב השינוי הטכנולוגי</a:t>
            </a:r>
            <a:endParaRPr lang="he-IL" dirty="0">
              <a:latin typeface="Narkisim" pitchFamily="34" charset="-79"/>
              <a:cs typeface="Narkisim" pitchFamily="34" charset="-79"/>
            </a:endParaRPr>
          </a:p>
        </p:txBody>
      </p:sp>
      <p:pic>
        <p:nvPicPr>
          <p:cNvPr id="7" name="Picture 2"/>
          <p:cNvPicPr>
            <a:picLocks noChangeAspect="1" noChangeArrowheads="1"/>
          </p:cNvPicPr>
          <p:nvPr/>
        </p:nvPicPr>
        <p:blipFill>
          <a:blip r:embed="rId2" cstate="print"/>
          <a:srcRect l="24159" t="18787" r="20026" b="14162"/>
          <a:stretch>
            <a:fillRect/>
          </a:stretch>
        </p:blipFill>
        <p:spPr bwMode="auto">
          <a:xfrm>
            <a:off x="228600" y="1636713"/>
            <a:ext cx="4648200" cy="4992687"/>
          </a:xfrm>
          <a:prstGeom prst="rect">
            <a:avLst/>
          </a:prstGeom>
          <a:noFill/>
          <a:ln w="9525">
            <a:noFill/>
            <a:miter lim="800000"/>
            <a:headEnd/>
            <a:tailEnd/>
          </a:ln>
        </p:spPr>
      </p:pic>
      <p:sp>
        <p:nvSpPr>
          <p:cNvPr id="9" name="TextBox 4"/>
          <p:cNvSpPr txBox="1">
            <a:spLocks noChangeArrowheads="1"/>
          </p:cNvSpPr>
          <p:nvPr/>
        </p:nvSpPr>
        <p:spPr bwMode="auto">
          <a:xfrm>
            <a:off x="5864333" y="6400800"/>
            <a:ext cx="3074880" cy="276999"/>
          </a:xfrm>
          <a:prstGeom prst="rect">
            <a:avLst/>
          </a:prstGeom>
          <a:noFill/>
          <a:ln w="9525">
            <a:solidFill>
              <a:schemeClr val="accent1"/>
            </a:solidFill>
            <a:miter lim="800000"/>
            <a:headEnd/>
            <a:tailEnd/>
          </a:ln>
        </p:spPr>
        <p:txBody>
          <a:bodyPr wrap="none">
            <a:spAutoFit/>
          </a:bodyPr>
          <a:lstStyle/>
          <a:p>
            <a:pPr algn="r" rtl="1"/>
            <a:r>
              <a:rPr lang="he-IL" sz="1200">
                <a:latin typeface="Narkisim" pitchFamily="34" charset="-79"/>
                <a:cs typeface="Narkisim" pitchFamily="34" charset="-79"/>
              </a:rPr>
              <a:t>מתוך </a:t>
            </a:r>
            <a:r>
              <a:rPr lang="en-US" sz="1200">
                <a:latin typeface="Narkisim" pitchFamily="34" charset="-79"/>
                <a:cs typeface="Narkisim" pitchFamily="34" charset="-79"/>
              </a:rPr>
              <a:t>“The Singularity is Near”</a:t>
            </a:r>
            <a:r>
              <a:rPr lang="he-IL" sz="1200">
                <a:latin typeface="Narkisim" pitchFamily="34" charset="-79"/>
                <a:cs typeface="Narkisim" pitchFamily="34" charset="-79"/>
              </a:rPr>
              <a:t> מאת ריי קורצווייל</a:t>
            </a:r>
            <a:endParaRPr lang="en-US" sz="1200">
              <a:latin typeface="Narkisim" pitchFamily="34" charset="-79"/>
              <a:cs typeface="Narkisim" pitchFamily="34" charset="-79"/>
            </a:endParaRP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תחזית לארבעים השנים הקרובות</a:t>
            </a:r>
            <a:endParaRPr lang="he-IL" dirty="0">
              <a:latin typeface="Narkisim" pitchFamily="34" charset="-79"/>
              <a:cs typeface="Narkisim" pitchFamily="34" charset="-79"/>
            </a:endParaRPr>
          </a:p>
        </p:txBody>
      </p:sp>
      <p:sp>
        <p:nvSpPr>
          <p:cNvPr id="9" name="TextBox 4"/>
          <p:cNvSpPr txBox="1">
            <a:spLocks noChangeArrowheads="1"/>
          </p:cNvSpPr>
          <p:nvPr/>
        </p:nvSpPr>
        <p:spPr bwMode="auto">
          <a:xfrm>
            <a:off x="5864333" y="6400800"/>
            <a:ext cx="3074880" cy="276999"/>
          </a:xfrm>
          <a:prstGeom prst="rect">
            <a:avLst/>
          </a:prstGeom>
          <a:noFill/>
          <a:ln w="9525">
            <a:solidFill>
              <a:schemeClr val="accent1"/>
            </a:solidFill>
            <a:miter lim="800000"/>
            <a:headEnd/>
            <a:tailEnd/>
          </a:ln>
        </p:spPr>
        <p:txBody>
          <a:bodyPr wrap="none">
            <a:spAutoFit/>
          </a:bodyPr>
          <a:lstStyle/>
          <a:p>
            <a:pPr algn="r" rtl="1"/>
            <a:r>
              <a:rPr lang="he-IL" sz="1200">
                <a:latin typeface="Narkisim" pitchFamily="34" charset="-79"/>
                <a:cs typeface="Narkisim" pitchFamily="34" charset="-79"/>
              </a:rPr>
              <a:t>מתוך </a:t>
            </a:r>
            <a:r>
              <a:rPr lang="en-US" sz="1200">
                <a:latin typeface="Narkisim" pitchFamily="34" charset="-79"/>
                <a:cs typeface="Narkisim" pitchFamily="34" charset="-79"/>
              </a:rPr>
              <a:t>“The Singularity is Near”</a:t>
            </a:r>
            <a:r>
              <a:rPr lang="he-IL" sz="1200">
                <a:latin typeface="Narkisim" pitchFamily="34" charset="-79"/>
                <a:cs typeface="Narkisim" pitchFamily="34" charset="-79"/>
              </a:rPr>
              <a:t> מאת ריי קורצווייל</a:t>
            </a:r>
            <a:endParaRPr lang="en-US" sz="1200">
              <a:latin typeface="Narkisim" pitchFamily="34" charset="-79"/>
              <a:cs typeface="Narkisim" pitchFamily="34" charset="-79"/>
            </a:endParaRPr>
          </a:p>
        </p:txBody>
      </p:sp>
      <p:pic>
        <p:nvPicPr>
          <p:cNvPr id="5" name="Picture 2"/>
          <p:cNvPicPr>
            <a:picLocks noChangeAspect="1" noChangeArrowheads="1"/>
          </p:cNvPicPr>
          <p:nvPr/>
        </p:nvPicPr>
        <p:blipFill>
          <a:blip r:embed="rId2" cstate="print"/>
          <a:srcRect l="17960" t="16473" r="12791" b="18787"/>
          <a:stretch>
            <a:fillRect/>
          </a:stretch>
        </p:blipFill>
        <p:spPr bwMode="auto">
          <a:xfrm>
            <a:off x="304800" y="1676400"/>
            <a:ext cx="5943600" cy="4649788"/>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normAutofit fontScale="85000" lnSpcReduction="20000"/>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מגמה דומה בתחומים אחרים</a:t>
            </a:r>
            <a:endParaRPr lang="he-IL" dirty="0">
              <a:latin typeface="Narkisim" pitchFamily="34" charset="-79"/>
              <a:cs typeface="Narkisim" pitchFamily="34" charset="-79"/>
            </a:endParaRPr>
          </a:p>
        </p:txBody>
      </p:sp>
      <p:sp>
        <p:nvSpPr>
          <p:cNvPr id="9" name="TextBox 4"/>
          <p:cNvSpPr txBox="1">
            <a:spLocks noChangeArrowheads="1"/>
          </p:cNvSpPr>
          <p:nvPr/>
        </p:nvSpPr>
        <p:spPr bwMode="auto">
          <a:xfrm>
            <a:off x="5864333" y="6400800"/>
            <a:ext cx="3074880" cy="276999"/>
          </a:xfrm>
          <a:prstGeom prst="rect">
            <a:avLst/>
          </a:prstGeom>
          <a:noFill/>
          <a:ln w="9525">
            <a:solidFill>
              <a:schemeClr val="accent1"/>
            </a:solidFill>
            <a:miter lim="800000"/>
            <a:headEnd/>
            <a:tailEnd/>
          </a:ln>
        </p:spPr>
        <p:txBody>
          <a:bodyPr wrap="none">
            <a:spAutoFit/>
          </a:bodyPr>
          <a:lstStyle/>
          <a:p>
            <a:pPr algn="r" rtl="1"/>
            <a:r>
              <a:rPr lang="he-IL" sz="1200">
                <a:latin typeface="Narkisim" pitchFamily="34" charset="-79"/>
                <a:cs typeface="Narkisim" pitchFamily="34" charset="-79"/>
              </a:rPr>
              <a:t>מתוך </a:t>
            </a:r>
            <a:r>
              <a:rPr lang="en-US" sz="1200">
                <a:latin typeface="Narkisim" pitchFamily="34" charset="-79"/>
                <a:cs typeface="Narkisim" pitchFamily="34" charset="-79"/>
              </a:rPr>
              <a:t>“The Singularity is Near”</a:t>
            </a:r>
            <a:r>
              <a:rPr lang="he-IL" sz="1200">
                <a:latin typeface="Narkisim" pitchFamily="34" charset="-79"/>
                <a:cs typeface="Narkisim" pitchFamily="34" charset="-79"/>
              </a:rPr>
              <a:t> מאת ריי קורצווייל</a:t>
            </a:r>
            <a:endParaRPr lang="en-US" sz="1200">
              <a:latin typeface="Narkisim" pitchFamily="34" charset="-79"/>
              <a:cs typeface="Narkisim" pitchFamily="34" charset="-79"/>
            </a:endParaRPr>
          </a:p>
        </p:txBody>
      </p:sp>
      <p:pic>
        <p:nvPicPr>
          <p:cNvPr id="5" name="Picture 2"/>
          <p:cNvPicPr>
            <a:picLocks noChangeAspect="1" noChangeArrowheads="1"/>
          </p:cNvPicPr>
          <p:nvPr/>
        </p:nvPicPr>
        <p:blipFill>
          <a:blip r:embed="rId2" cstate="print"/>
          <a:srcRect l="16925" t="36127" r="12791" b="4913"/>
          <a:stretch>
            <a:fillRect/>
          </a:stretch>
        </p:blipFill>
        <p:spPr bwMode="auto">
          <a:xfrm>
            <a:off x="304800" y="1752600"/>
            <a:ext cx="6096000" cy="4572000"/>
          </a:xfrm>
          <a:prstGeom prst="rect">
            <a:avLst/>
          </a:prstGeom>
          <a:noFill/>
          <a:ln w="9525">
            <a:noFill/>
            <a:miter lim="800000"/>
            <a:headEnd/>
            <a:tailEnd/>
          </a:ln>
        </p:spPr>
      </p:pic>
      <p:sp>
        <p:nvSpPr>
          <p:cNvPr id="6" name="Content Placeholder 6"/>
          <p:cNvSpPr txBox="1">
            <a:spLocks/>
          </p:cNvSpPr>
          <p:nvPr/>
        </p:nvSpPr>
        <p:spPr bwMode="auto">
          <a:xfrm>
            <a:off x="612775" y="1600200"/>
            <a:ext cx="8153400" cy="4495800"/>
          </a:xfrm>
          <a:prstGeom prst="rect">
            <a:avLst/>
          </a:prstGeom>
        </p:spPr>
        <p:txBody>
          <a:bodyPr wrap="square" lIns="91440" tIns="45720" rIns="91440" bIns="45720" numCol="1" anchor="t" anchorCtr="0" compatLnSpc="1">
            <a:prstTxWarp prst="textNoShape">
              <a:avLst/>
            </a:prstTxWarp>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dirty="0" smtClean="0">
                <a:latin typeface="Narkisim" pitchFamily="34" charset="-79"/>
                <a:cs typeface="Narkisim" pitchFamily="34" charset="-79"/>
              </a:rPr>
              <a:t>תקשורת</a:t>
            </a:r>
            <a:endParaRPr kumimoji="0" lang="he-IL" sz="2900" b="1" i="0" u="none" strike="noStrike" kern="1200" cap="none" spc="0" normalizeH="0" baseline="0" noProof="0" dirty="0" smtClean="0">
              <a:ln>
                <a:noFill/>
              </a:ln>
              <a:solidFill>
                <a:srgbClr val="002060"/>
              </a:solidFill>
              <a:effectLst/>
              <a:uLnTx/>
              <a:uFillTx/>
              <a:latin typeface="Narkisim" pitchFamily="34" charset="-79"/>
              <a:cs typeface="Narkisim" pitchFamily="34" charset="-79"/>
            </a:endParaRPr>
          </a:p>
        </p:txBody>
      </p:sp>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מגמה דומה בתחומים אחרים</a:t>
            </a:r>
            <a:endParaRPr lang="he-IL" dirty="0">
              <a:latin typeface="Narkisim" pitchFamily="34" charset="-79"/>
              <a:cs typeface="Narkisim" pitchFamily="34" charset="-79"/>
            </a:endParaRPr>
          </a:p>
        </p:txBody>
      </p:sp>
      <p:sp>
        <p:nvSpPr>
          <p:cNvPr id="9" name="TextBox 4"/>
          <p:cNvSpPr txBox="1">
            <a:spLocks noChangeArrowheads="1"/>
          </p:cNvSpPr>
          <p:nvPr/>
        </p:nvSpPr>
        <p:spPr bwMode="auto">
          <a:xfrm>
            <a:off x="5864333" y="6400800"/>
            <a:ext cx="3074880" cy="276999"/>
          </a:xfrm>
          <a:prstGeom prst="rect">
            <a:avLst/>
          </a:prstGeom>
          <a:noFill/>
          <a:ln w="9525">
            <a:solidFill>
              <a:schemeClr val="accent1"/>
            </a:solidFill>
            <a:miter lim="800000"/>
            <a:headEnd/>
            <a:tailEnd/>
          </a:ln>
        </p:spPr>
        <p:txBody>
          <a:bodyPr wrap="none">
            <a:spAutoFit/>
          </a:bodyPr>
          <a:lstStyle/>
          <a:p>
            <a:pPr algn="r" rtl="1"/>
            <a:r>
              <a:rPr lang="he-IL" sz="1200">
                <a:latin typeface="Narkisim" pitchFamily="34" charset="-79"/>
                <a:cs typeface="Narkisim" pitchFamily="34" charset="-79"/>
              </a:rPr>
              <a:t>מתוך </a:t>
            </a:r>
            <a:r>
              <a:rPr lang="en-US" sz="1200">
                <a:latin typeface="Narkisim" pitchFamily="34" charset="-79"/>
                <a:cs typeface="Narkisim" pitchFamily="34" charset="-79"/>
              </a:rPr>
              <a:t>“The Singularity is Near”</a:t>
            </a:r>
            <a:r>
              <a:rPr lang="he-IL" sz="1200">
                <a:latin typeface="Narkisim" pitchFamily="34" charset="-79"/>
                <a:cs typeface="Narkisim" pitchFamily="34" charset="-79"/>
              </a:rPr>
              <a:t> מאת ריי קורצווייל</a:t>
            </a:r>
            <a:endParaRPr lang="en-US" sz="1200">
              <a:latin typeface="Narkisim" pitchFamily="34" charset="-79"/>
              <a:cs typeface="Narkisim" pitchFamily="34" charset="-79"/>
            </a:endParaRPr>
          </a:p>
        </p:txBody>
      </p:sp>
      <p:sp>
        <p:nvSpPr>
          <p:cNvPr id="6" name="Content Placeholder 6"/>
          <p:cNvSpPr txBox="1">
            <a:spLocks/>
          </p:cNvSpPr>
          <p:nvPr/>
        </p:nvSpPr>
        <p:spPr bwMode="auto">
          <a:xfrm>
            <a:off x="612775" y="1600200"/>
            <a:ext cx="8153400" cy="4495800"/>
          </a:xfrm>
          <a:prstGeom prst="rect">
            <a:avLst/>
          </a:prstGeom>
        </p:spPr>
        <p:txBody>
          <a:bodyPr wrap="square" lIns="91440" tIns="45720" rIns="91440" bIns="45720" numCol="1" anchor="t" anchorCtr="0" compatLnSpc="1">
            <a:prstTxWarp prst="textNoShape">
              <a:avLst/>
            </a:prstTxWarp>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noProof="0" dirty="0" smtClean="0">
                <a:latin typeface="Narkisim" pitchFamily="34" charset="-79"/>
                <a:cs typeface="Narkisim" pitchFamily="34" charset="-79"/>
              </a:rPr>
              <a:t>גודל יחידת זיכרון </a:t>
            </a:r>
            <a:r>
              <a:rPr lang="en-US" sz="2900" noProof="0" dirty="0" smtClean="0">
                <a:latin typeface="Narkisim" pitchFamily="34" charset="-79"/>
                <a:cs typeface="Narkisim" pitchFamily="34" charset="-79"/>
              </a:rPr>
              <a:t>RAM</a:t>
            </a:r>
            <a:endParaRPr kumimoji="0" lang="he-IL" sz="2900" b="1" i="0" u="none" strike="noStrike" kern="1200" cap="none" spc="0" normalizeH="0" baseline="0" noProof="0" dirty="0" smtClean="0">
              <a:ln>
                <a:noFill/>
              </a:ln>
              <a:solidFill>
                <a:srgbClr val="002060"/>
              </a:solidFill>
              <a:effectLst/>
              <a:uLnTx/>
              <a:uFillTx/>
              <a:latin typeface="Narkisim" pitchFamily="34" charset="-79"/>
              <a:cs typeface="Narkisim" pitchFamily="34" charset="-79"/>
            </a:endParaRPr>
          </a:p>
        </p:txBody>
      </p:sp>
      <p:pic>
        <p:nvPicPr>
          <p:cNvPr id="7" name="Picture 2"/>
          <p:cNvPicPr>
            <a:picLocks noChangeAspect="1" noChangeArrowheads="1"/>
          </p:cNvPicPr>
          <p:nvPr/>
        </p:nvPicPr>
        <p:blipFill>
          <a:blip r:embed="rId2" cstate="print"/>
          <a:srcRect l="17357" t="35593" r="12936" b="6779"/>
          <a:stretch>
            <a:fillRect/>
          </a:stretch>
        </p:blipFill>
        <p:spPr bwMode="auto">
          <a:xfrm>
            <a:off x="304800" y="2133600"/>
            <a:ext cx="5638800" cy="4167188"/>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normAutofit fontScale="85000" lnSpcReduction="20000"/>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מגמה דומה בתחומים אחרים</a:t>
            </a:r>
            <a:endParaRPr lang="he-IL" dirty="0">
              <a:latin typeface="Narkisim" pitchFamily="34" charset="-79"/>
              <a:cs typeface="Narkisim" pitchFamily="34" charset="-79"/>
            </a:endParaRPr>
          </a:p>
        </p:txBody>
      </p:sp>
      <p:sp>
        <p:nvSpPr>
          <p:cNvPr id="9" name="TextBox 4"/>
          <p:cNvSpPr txBox="1">
            <a:spLocks noChangeArrowheads="1"/>
          </p:cNvSpPr>
          <p:nvPr/>
        </p:nvSpPr>
        <p:spPr bwMode="auto">
          <a:xfrm>
            <a:off x="5864333" y="6400800"/>
            <a:ext cx="3074880" cy="276999"/>
          </a:xfrm>
          <a:prstGeom prst="rect">
            <a:avLst/>
          </a:prstGeom>
          <a:noFill/>
          <a:ln w="9525">
            <a:solidFill>
              <a:schemeClr val="accent1"/>
            </a:solidFill>
            <a:miter lim="800000"/>
            <a:headEnd/>
            <a:tailEnd/>
          </a:ln>
        </p:spPr>
        <p:txBody>
          <a:bodyPr wrap="none">
            <a:spAutoFit/>
          </a:bodyPr>
          <a:lstStyle/>
          <a:p>
            <a:pPr algn="r" rtl="1"/>
            <a:r>
              <a:rPr lang="he-IL" sz="1200">
                <a:latin typeface="Narkisim" pitchFamily="34" charset="-79"/>
                <a:cs typeface="Narkisim" pitchFamily="34" charset="-79"/>
              </a:rPr>
              <a:t>מתוך </a:t>
            </a:r>
            <a:r>
              <a:rPr lang="en-US" sz="1200">
                <a:latin typeface="Narkisim" pitchFamily="34" charset="-79"/>
                <a:cs typeface="Narkisim" pitchFamily="34" charset="-79"/>
              </a:rPr>
              <a:t>“The Singularity is Near”</a:t>
            </a:r>
            <a:r>
              <a:rPr lang="he-IL" sz="1200">
                <a:latin typeface="Narkisim" pitchFamily="34" charset="-79"/>
                <a:cs typeface="Narkisim" pitchFamily="34" charset="-79"/>
              </a:rPr>
              <a:t> מאת ריי קורצווייל</a:t>
            </a:r>
            <a:endParaRPr lang="en-US" sz="1200">
              <a:latin typeface="Narkisim" pitchFamily="34" charset="-79"/>
              <a:cs typeface="Narkisim" pitchFamily="34" charset="-79"/>
            </a:endParaRPr>
          </a:p>
        </p:txBody>
      </p:sp>
      <p:sp>
        <p:nvSpPr>
          <p:cNvPr id="6" name="Content Placeholder 6"/>
          <p:cNvSpPr txBox="1">
            <a:spLocks/>
          </p:cNvSpPr>
          <p:nvPr/>
        </p:nvSpPr>
        <p:spPr bwMode="auto">
          <a:xfrm>
            <a:off x="612775" y="1600200"/>
            <a:ext cx="8153400" cy="4495800"/>
          </a:xfrm>
          <a:prstGeom prst="rect">
            <a:avLst/>
          </a:prstGeom>
        </p:spPr>
        <p:txBody>
          <a:bodyPr wrap="square" lIns="91440" tIns="45720" rIns="91440" bIns="45720" numCol="1" anchor="t" anchorCtr="0" compatLnSpc="1">
            <a:prstTxWarp prst="textNoShape">
              <a:avLst/>
            </a:prstTxWarp>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dirty="0" smtClean="0">
                <a:latin typeface="Narkisim" pitchFamily="34" charset="-79"/>
                <a:cs typeface="Narkisim" pitchFamily="34" charset="-79"/>
              </a:rPr>
              <a:t>כמה</a:t>
            </a:r>
            <a:r>
              <a:rPr lang="he-IL" sz="2900" noProof="0" dirty="0" smtClean="0">
                <a:latin typeface="Narkisim" pitchFamily="34" charset="-79"/>
                <a:cs typeface="Narkisim" pitchFamily="34" charset="-79"/>
              </a:rPr>
              <a:t> יחידות זיכרון </a:t>
            </a:r>
          </a:p>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en-US" sz="2900" noProof="0" dirty="0" smtClean="0">
                <a:latin typeface="Narkisim" pitchFamily="34" charset="-79"/>
                <a:cs typeface="Narkisim" pitchFamily="34" charset="-79"/>
              </a:rPr>
              <a:t>RAM</a:t>
            </a:r>
            <a:r>
              <a:rPr lang="he-IL" sz="2900" noProof="0" dirty="0" smtClean="0">
                <a:latin typeface="Narkisim" pitchFamily="34" charset="-79"/>
                <a:cs typeface="Narkisim" pitchFamily="34" charset="-79"/>
              </a:rPr>
              <a:t> אפשר לקנות</a:t>
            </a:r>
          </a:p>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dirty="0" smtClean="0">
                <a:latin typeface="Narkisim" pitchFamily="34" charset="-79"/>
                <a:cs typeface="Narkisim" pitchFamily="34" charset="-79"/>
              </a:rPr>
              <a:t>בדולר אחד? </a:t>
            </a:r>
            <a:endParaRPr lang="he-IL" sz="2900" noProof="0" dirty="0" smtClean="0">
              <a:latin typeface="Narkisim" pitchFamily="34" charset="-79"/>
              <a:cs typeface="Narkisim" pitchFamily="34" charset="-79"/>
            </a:endParaRPr>
          </a:p>
        </p:txBody>
      </p:sp>
      <p:pic>
        <p:nvPicPr>
          <p:cNvPr id="8" name="Picture 2"/>
          <p:cNvPicPr>
            <a:picLocks noChangeAspect="1" noChangeArrowheads="1"/>
          </p:cNvPicPr>
          <p:nvPr/>
        </p:nvPicPr>
        <p:blipFill>
          <a:blip r:embed="rId2" cstate="print"/>
          <a:srcRect l="16925" t="31503" r="13824" b="8382"/>
          <a:stretch>
            <a:fillRect/>
          </a:stretch>
        </p:blipFill>
        <p:spPr bwMode="auto">
          <a:xfrm>
            <a:off x="381000" y="2133600"/>
            <a:ext cx="5410200" cy="4198938"/>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מהי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אפשרויות</a:t>
            </a:r>
          </a:p>
          <a:p>
            <a:pPr lvl="1"/>
            <a:r>
              <a:rPr lang="he-IL" dirty="0" smtClean="0">
                <a:latin typeface="Narkisim" pitchFamily="34" charset="-79"/>
                <a:cs typeface="Narkisim" pitchFamily="34" charset="-79"/>
              </a:rPr>
              <a:t>שיטה אקונומטרית לא אתית לעיסוי וטיפול בנתונים בכדי להגיע לתוצאות הרצויות</a:t>
            </a:r>
          </a:p>
          <a:p>
            <a:pPr lvl="1">
              <a:buNone/>
            </a:pPr>
            <a:r>
              <a:rPr lang="he-IL" b="1" dirty="0" smtClean="0">
                <a:latin typeface="Narkisim" pitchFamily="34" charset="-79"/>
                <a:cs typeface="Narkisim" pitchFamily="34" charset="-79"/>
              </a:rPr>
              <a:t>			</a:t>
            </a:r>
            <a:r>
              <a:rPr lang="he-IL" sz="2400" dirty="0" smtClean="0">
                <a:latin typeface="Narkisim" pitchFamily="34" charset="-79"/>
                <a:cs typeface="Narkisim" pitchFamily="34" charset="-79"/>
              </a:rPr>
              <a:t>ו.ס. בראון, בספר: </a:t>
            </a:r>
            <a:r>
              <a:rPr lang="en-US" sz="2400" dirty="0" smtClean="0">
                <a:latin typeface="Narkisim" pitchFamily="34" charset="-79"/>
                <a:cs typeface="Narkisim" pitchFamily="34" charset="-79"/>
              </a:rPr>
              <a:t>“Introducing Econometrics”</a:t>
            </a:r>
            <a:endParaRPr lang="he-IL" b="1" dirty="0" smtClean="0">
              <a:latin typeface="Narkisim" pitchFamily="34" charset="-79"/>
              <a:cs typeface="Narkisim" pitchFamily="34" charset="-79"/>
            </a:endParaRPr>
          </a:p>
          <a:p>
            <a:pPr lvl="1"/>
            <a:endParaRPr lang="he-IL" b="1" dirty="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מגמה דומה בתחומים אחרים</a:t>
            </a:r>
            <a:endParaRPr lang="he-IL" dirty="0">
              <a:latin typeface="Narkisim" pitchFamily="34" charset="-79"/>
              <a:cs typeface="Narkisim" pitchFamily="34" charset="-79"/>
            </a:endParaRPr>
          </a:p>
        </p:txBody>
      </p:sp>
      <p:sp>
        <p:nvSpPr>
          <p:cNvPr id="9" name="TextBox 4"/>
          <p:cNvSpPr txBox="1">
            <a:spLocks noChangeArrowheads="1"/>
          </p:cNvSpPr>
          <p:nvPr/>
        </p:nvSpPr>
        <p:spPr bwMode="auto">
          <a:xfrm>
            <a:off x="5864333" y="6400800"/>
            <a:ext cx="3074880" cy="276999"/>
          </a:xfrm>
          <a:prstGeom prst="rect">
            <a:avLst/>
          </a:prstGeom>
          <a:noFill/>
          <a:ln w="9525">
            <a:solidFill>
              <a:schemeClr val="accent1"/>
            </a:solidFill>
            <a:miter lim="800000"/>
            <a:headEnd/>
            <a:tailEnd/>
          </a:ln>
        </p:spPr>
        <p:txBody>
          <a:bodyPr wrap="none">
            <a:spAutoFit/>
          </a:bodyPr>
          <a:lstStyle/>
          <a:p>
            <a:pPr algn="r" rtl="1"/>
            <a:r>
              <a:rPr lang="he-IL" sz="1200">
                <a:latin typeface="Narkisim" pitchFamily="34" charset="-79"/>
                <a:cs typeface="Narkisim" pitchFamily="34" charset="-79"/>
              </a:rPr>
              <a:t>מתוך </a:t>
            </a:r>
            <a:r>
              <a:rPr lang="en-US" sz="1200">
                <a:latin typeface="Narkisim" pitchFamily="34" charset="-79"/>
                <a:cs typeface="Narkisim" pitchFamily="34" charset="-79"/>
              </a:rPr>
              <a:t>“The Singularity is Near”</a:t>
            </a:r>
            <a:r>
              <a:rPr lang="he-IL" sz="1200">
                <a:latin typeface="Narkisim" pitchFamily="34" charset="-79"/>
                <a:cs typeface="Narkisim" pitchFamily="34" charset="-79"/>
              </a:rPr>
              <a:t> מאת ריי קורצווייל</a:t>
            </a:r>
            <a:endParaRPr lang="en-US" sz="1200">
              <a:latin typeface="Narkisim" pitchFamily="34" charset="-79"/>
              <a:cs typeface="Narkisim" pitchFamily="34" charset="-79"/>
            </a:endParaRPr>
          </a:p>
        </p:txBody>
      </p:sp>
      <p:sp>
        <p:nvSpPr>
          <p:cNvPr id="6" name="Content Placeholder 6"/>
          <p:cNvSpPr txBox="1">
            <a:spLocks/>
          </p:cNvSpPr>
          <p:nvPr/>
        </p:nvSpPr>
        <p:spPr bwMode="auto">
          <a:xfrm>
            <a:off x="612775" y="1600200"/>
            <a:ext cx="8153400" cy="4495800"/>
          </a:xfrm>
          <a:prstGeom prst="rect">
            <a:avLst/>
          </a:prstGeom>
        </p:spPr>
        <p:txBody>
          <a:bodyPr wrap="square" lIns="91440" tIns="45720" rIns="91440" bIns="45720" numCol="1" anchor="t" anchorCtr="0" compatLnSpc="1">
            <a:prstTxWarp prst="textNoShape">
              <a:avLst/>
            </a:prstTxWarp>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dirty="0" smtClean="0">
                <a:latin typeface="Narkisim" pitchFamily="34" charset="-79"/>
                <a:cs typeface="Narkisim" pitchFamily="34" charset="-79"/>
              </a:rPr>
              <a:t>עלות "קריאת" </a:t>
            </a:r>
          </a:p>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dirty="0" smtClean="0">
                <a:latin typeface="Narkisim" pitchFamily="34" charset="-79"/>
                <a:cs typeface="Narkisim" pitchFamily="34" charset="-79"/>
              </a:rPr>
              <a:t>רצף </a:t>
            </a:r>
            <a:r>
              <a:rPr lang="en-US" sz="2900" dirty="0" smtClean="0">
                <a:latin typeface="Narkisim" pitchFamily="34" charset="-79"/>
                <a:cs typeface="Narkisim" pitchFamily="34" charset="-79"/>
              </a:rPr>
              <a:t>DNA</a:t>
            </a:r>
            <a:r>
              <a:rPr lang="he-IL" sz="2900" dirty="0" smtClean="0">
                <a:latin typeface="Narkisim" pitchFamily="34" charset="-79"/>
                <a:cs typeface="Narkisim" pitchFamily="34" charset="-79"/>
              </a:rPr>
              <a:t> </a:t>
            </a:r>
            <a:endParaRPr lang="he-IL" sz="2900" noProof="0" dirty="0" smtClean="0">
              <a:latin typeface="Narkisim" pitchFamily="34" charset="-79"/>
              <a:cs typeface="Narkisim" pitchFamily="34" charset="-79"/>
            </a:endParaRPr>
          </a:p>
        </p:txBody>
      </p:sp>
      <p:pic>
        <p:nvPicPr>
          <p:cNvPr id="7" name="Picture 2"/>
          <p:cNvPicPr>
            <a:picLocks noChangeAspect="1" noChangeArrowheads="1"/>
          </p:cNvPicPr>
          <p:nvPr/>
        </p:nvPicPr>
        <p:blipFill>
          <a:blip r:embed="rId2" cstate="print"/>
          <a:srcRect l="16925" t="24567" r="12791" b="16473"/>
          <a:stretch>
            <a:fillRect/>
          </a:stretch>
        </p:blipFill>
        <p:spPr bwMode="auto">
          <a:xfrm>
            <a:off x="228600" y="1752600"/>
            <a:ext cx="6019800" cy="4514850"/>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normAutofit fontScale="85000" lnSpcReduction="20000"/>
          </a:bodyPr>
          <a:lstStyle/>
          <a:p>
            <a:fld id="{B6F15528-21DE-4FAA-801E-634DDDAF4B2B}"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מגמה דומה בתחומים אחרים</a:t>
            </a:r>
            <a:endParaRPr lang="he-IL" dirty="0">
              <a:latin typeface="Narkisim" pitchFamily="34" charset="-79"/>
              <a:cs typeface="Narkisim" pitchFamily="34" charset="-79"/>
            </a:endParaRPr>
          </a:p>
        </p:txBody>
      </p:sp>
      <p:sp>
        <p:nvSpPr>
          <p:cNvPr id="9" name="TextBox 4"/>
          <p:cNvSpPr txBox="1">
            <a:spLocks noChangeArrowheads="1"/>
          </p:cNvSpPr>
          <p:nvPr/>
        </p:nvSpPr>
        <p:spPr bwMode="auto">
          <a:xfrm>
            <a:off x="5864333" y="6400800"/>
            <a:ext cx="3074880" cy="276999"/>
          </a:xfrm>
          <a:prstGeom prst="rect">
            <a:avLst/>
          </a:prstGeom>
          <a:noFill/>
          <a:ln w="9525">
            <a:solidFill>
              <a:schemeClr val="accent1"/>
            </a:solidFill>
            <a:miter lim="800000"/>
            <a:headEnd/>
            <a:tailEnd/>
          </a:ln>
        </p:spPr>
        <p:txBody>
          <a:bodyPr wrap="none">
            <a:spAutoFit/>
          </a:bodyPr>
          <a:lstStyle/>
          <a:p>
            <a:pPr algn="r" rtl="1"/>
            <a:r>
              <a:rPr lang="he-IL" sz="1200">
                <a:latin typeface="Narkisim" pitchFamily="34" charset="-79"/>
                <a:cs typeface="Narkisim" pitchFamily="34" charset="-79"/>
              </a:rPr>
              <a:t>מתוך </a:t>
            </a:r>
            <a:r>
              <a:rPr lang="en-US" sz="1200">
                <a:latin typeface="Narkisim" pitchFamily="34" charset="-79"/>
                <a:cs typeface="Narkisim" pitchFamily="34" charset="-79"/>
              </a:rPr>
              <a:t>“The Singularity is Near”</a:t>
            </a:r>
            <a:r>
              <a:rPr lang="he-IL" sz="1200">
                <a:latin typeface="Narkisim" pitchFamily="34" charset="-79"/>
                <a:cs typeface="Narkisim" pitchFamily="34" charset="-79"/>
              </a:rPr>
              <a:t> מאת ריי קורצווייל</a:t>
            </a:r>
            <a:endParaRPr lang="en-US" sz="1200">
              <a:latin typeface="Narkisim" pitchFamily="34" charset="-79"/>
              <a:cs typeface="Narkisim" pitchFamily="34" charset="-79"/>
            </a:endParaRPr>
          </a:p>
        </p:txBody>
      </p:sp>
      <p:sp>
        <p:nvSpPr>
          <p:cNvPr id="6" name="Content Placeholder 6"/>
          <p:cNvSpPr txBox="1">
            <a:spLocks/>
          </p:cNvSpPr>
          <p:nvPr/>
        </p:nvSpPr>
        <p:spPr bwMode="auto">
          <a:xfrm>
            <a:off x="612775" y="1600200"/>
            <a:ext cx="8153400" cy="4495800"/>
          </a:xfrm>
          <a:prstGeom prst="rect">
            <a:avLst/>
          </a:prstGeom>
        </p:spPr>
        <p:txBody>
          <a:bodyPr wrap="square" lIns="91440" tIns="45720" rIns="91440" bIns="45720" numCol="1" anchor="t" anchorCtr="0" compatLnSpc="1">
            <a:prstTxWarp prst="textNoShape">
              <a:avLst/>
            </a:prstTxWarp>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dirty="0" smtClean="0">
                <a:latin typeface="Narkisim" pitchFamily="34" charset="-79"/>
                <a:cs typeface="Narkisim" pitchFamily="34" charset="-79"/>
              </a:rPr>
              <a:t>גודל רכיבים</a:t>
            </a:r>
          </a:p>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noProof="0" dirty="0" smtClean="0">
                <a:latin typeface="Narkisim" pitchFamily="34" charset="-79"/>
                <a:cs typeface="Narkisim" pitchFamily="34" charset="-79"/>
              </a:rPr>
              <a:t>מכניים</a:t>
            </a:r>
          </a:p>
        </p:txBody>
      </p:sp>
      <p:pic>
        <p:nvPicPr>
          <p:cNvPr id="8" name="Picture 2"/>
          <p:cNvPicPr>
            <a:picLocks noChangeAspect="1" noChangeArrowheads="1"/>
          </p:cNvPicPr>
          <p:nvPr/>
        </p:nvPicPr>
        <p:blipFill>
          <a:blip r:embed="rId2" cstate="print"/>
          <a:srcRect l="17960" t="17630" r="13824" b="25723"/>
          <a:stretch>
            <a:fillRect/>
          </a:stretch>
        </p:blipFill>
        <p:spPr bwMode="auto">
          <a:xfrm>
            <a:off x="152400" y="1752600"/>
            <a:ext cx="6157913" cy="45720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עלות אחסון מידע בדיסק קשיח</a:t>
            </a:r>
            <a:endParaRPr lang="he-IL" dirty="0">
              <a:latin typeface="Narkisim" pitchFamily="34" charset="-79"/>
              <a:cs typeface="Narkisim" pitchFamily="34" charset="-79"/>
            </a:endParaRPr>
          </a:p>
        </p:txBody>
      </p:sp>
      <p:sp>
        <p:nvSpPr>
          <p:cNvPr id="6" name="Content Placeholder 6"/>
          <p:cNvSpPr txBox="1">
            <a:spLocks/>
          </p:cNvSpPr>
          <p:nvPr/>
        </p:nvSpPr>
        <p:spPr bwMode="auto">
          <a:xfrm>
            <a:off x="612775" y="1600200"/>
            <a:ext cx="8153400" cy="4495800"/>
          </a:xfrm>
          <a:prstGeom prst="rect">
            <a:avLst/>
          </a:prstGeom>
        </p:spPr>
        <p:txBody>
          <a:bodyPr wrap="square" lIns="91440" tIns="45720" rIns="91440" bIns="45720" numCol="1" anchor="t" anchorCtr="0" compatLnSpc="1">
            <a:prstTxWarp prst="textNoShape">
              <a:avLst/>
            </a:prstTxWarp>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dirty="0" smtClean="0">
                <a:latin typeface="Narkisim" pitchFamily="34" charset="-79"/>
                <a:cs typeface="Narkisim" pitchFamily="34" charset="-79"/>
              </a:rPr>
              <a:t>עלות של</a:t>
            </a:r>
          </a:p>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noProof="0" dirty="0" smtClean="0">
                <a:latin typeface="Narkisim" pitchFamily="34" charset="-79"/>
                <a:cs typeface="Narkisim" pitchFamily="34" charset="-79"/>
              </a:rPr>
              <a:t>1 ג'יגהבייט</a:t>
            </a:r>
          </a:p>
          <a:p>
            <a:pPr marL="320040" marR="0" lvl="0" indent="-320040" algn="r" defTabSz="914400" rtl="1" eaLnBrk="1" fontAlgn="auto" latinLnBrk="0" hangingPunct="1">
              <a:lnSpc>
                <a:spcPct val="100000"/>
              </a:lnSpc>
              <a:spcBef>
                <a:spcPts val="700"/>
              </a:spcBef>
              <a:spcAft>
                <a:spcPts val="0"/>
              </a:spcAft>
              <a:buClr>
                <a:schemeClr val="accent2"/>
              </a:buClr>
              <a:buSzPct val="60000"/>
              <a:tabLst/>
              <a:defRPr/>
            </a:pPr>
            <a:r>
              <a:rPr lang="he-IL" sz="2900" dirty="0" smtClean="0">
                <a:latin typeface="Narkisim" pitchFamily="34" charset="-79"/>
                <a:cs typeface="Narkisim" pitchFamily="34" charset="-79"/>
              </a:rPr>
              <a:t>לאורך זמן</a:t>
            </a:r>
            <a:endParaRPr lang="he-IL" sz="2900" noProof="0" dirty="0" smtClean="0">
              <a:latin typeface="Narkisim" pitchFamily="34" charset="-79"/>
              <a:cs typeface="Narkisim" pitchFamily="34" charset="-79"/>
            </a:endParaRPr>
          </a:p>
        </p:txBody>
      </p:sp>
      <p:pic>
        <p:nvPicPr>
          <p:cNvPr id="7" name="Picture 6" descr="hd-cost-graph-small.jpg"/>
          <p:cNvPicPr>
            <a:picLocks noChangeAspect="1"/>
          </p:cNvPicPr>
          <p:nvPr/>
        </p:nvPicPr>
        <p:blipFill>
          <a:blip r:embed="rId2" cstate="print"/>
          <a:stretch>
            <a:fillRect/>
          </a:stretch>
        </p:blipFill>
        <p:spPr>
          <a:xfrm>
            <a:off x="381001" y="1905000"/>
            <a:ext cx="6784622" cy="3962400"/>
          </a:xfrm>
          <a:prstGeom prst="rect">
            <a:avLst/>
          </a:prstGeom>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מדוע זה מעניין דווקא עכשיו?</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כמות המידע המאוחסן גדלה באופן דרמטי כתוצאה משילוב של גורמים, המתמזגים עכשיו</a:t>
            </a:r>
          </a:p>
          <a:p>
            <a:pPr lvl="1"/>
            <a:r>
              <a:rPr lang="he-IL" dirty="0" smtClean="0">
                <a:latin typeface="Narkisim" pitchFamily="34" charset="-79"/>
                <a:cs typeface="Narkisim" pitchFamily="34" charset="-79"/>
              </a:rPr>
              <a:t>חוק מור – אחסון זול</a:t>
            </a:r>
          </a:p>
          <a:p>
            <a:pPr lvl="1"/>
            <a:r>
              <a:rPr lang="he-IL" dirty="0" smtClean="0">
                <a:solidFill>
                  <a:srgbClr val="C00000"/>
                </a:solidFill>
                <a:latin typeface="Narkisim" pitchFamily="34" charset="-79"/>
                <a:cs typeface="Narkisim" pitchFamily="34" charset="-79"/>
              </a:rPr>
              <a:t>רגולציה, המחייבת שמירה של נתונים רבים</a:t>
            </a:r>
          </a:p>
          <a:p>
            <a:pPr lvl="1"/>
            <a:r>
              <a:rPr lang="he-IL" dirty="0" smtClean="0">
                <a:latin typeface="Narkisim" pitchFamily="34" charset="-79"/>
                <a:cs typeface="Narkisim" pitchFamily="34" charset="-79"/>
              </a:rPr>
              <a:t>צורות חדשות של נתונים, לדוגמה: טקסט חופשי, תמונות, אודיו, וידאו, חלקן מאחסנות כמויות עצומות של נתונים</a:t>
            </a:r>
          </a:p>
          <a:p>
            <a:pPr lvl="1"/>
            <a:r>
              <a:rPr lang="he-IL" dirty="0" smtClean="0">
                <a:latin typeface="Narkisim" pitchFamily="34" charset="-79"/>
                <a:cs typeface="Narkisim" pitchFamily="34" charset="-79"/>
              </a:rPr>
              <a:t>אינסטרומנטציה, לדוגמה: סנסורים, קוראי </a:t>
            </a:r>
            <a:r>
              <a:rPr lang="en-US" dirty="0" smtClean="0">
                <a:latin typeface="Narkisim" pitchFamily="34" charset="-79"/>
                <a:cs typeface="Narkisim" pitchFamily="34" charset="-79"/>
              </a:rPr>
              <a:t>RFID</a:t>
            </a:r>
            <a:endParaRPr lang="he-IL" dirty="0" smtClean="0">
              <a:latin typeface="Narkisim" pitchFamily="34" charset="-79"/>
              <a:cs typeface="Narkisim" pitchFamily="34" charset="-79"/>
            </a:endParaRPr>
          </a:p>
          <a:p>
            <a:pPr lvl="1"/>
            <a:r>
              <a:rPr lang="he-IL" dirty="0" smtClean="0">
                <a:latin typeface="Narkisim" pitchFamily="34" charset="-79"/>
                <a:cs typeface="Narkisim" pitchFamily="34" charset="-79"/>
              </a:rPr>
              <a:t>חיבוריות (</a:t>
            </a:r>
            <a:r>
              <a:rPr lang="en-US" dirty="0" smtClean="0">
                <a:latin typeface="Narkisim" pitchFamily="34" charset="-79"/>
                <a:cs typeface="Narkisim" pitchFamily="34" charset="-79"/>
              </a:rPr>
              <a:t>interconnectivity</a:t>
            </a:r>
            <a:r>
              <a:rPr lang="he-IL" dirty="0" smtClean="0">
                <a:latin typeface="Narkisim" pitchFamily="34" charset="-79"/>
                <a:cs typeface="Narkisim" pitchFamily="34" charset="-79"/>
              </a:rPr>
              <a:t>), יצירת מידע, העובר ממכונה למכונה (</a:t>
            </a:r>
            <a:r>
              <a:rPr lang="en-US" dirty="0" smtClean="0">
                <a:latin typeface="Narkisim" pitchFamily="34" charset="-79"/>
                <a:cs typeface="Narkisim" pitchFamily="34" charset="-79"/>
              </a:rPr>
              <a:t>M2M – Machine to Machine</a:t>
            </a:r>
            <a:r>
              <a:rPr lang="he-IL" dirty="0" smtClean="0">
                <a:latin typeface="Narkisim" pitchFamily="34" charset="-79"/>
                <a:cs typeface="Narkisim" pitchFamily="34" charset="-79"/>
              </a:rPr>
              <a:t>)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רגולציה המחייבת שמירת מידע</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דוגמאות</a:t>
            </a:r>
          </a:p>
          <a:p>
            <a:pPr lvl="1"/>
            <a:r>
              <a:rPr lang="he-IL" dirty="0" smtClean="0">
                <a:latin typeface="Narkisim" pitchFamily="34" charset="-79"/>
                <a:cs typeface="Narkisim" pitchFamily="34" charset="-79"/>
              </a:rPr>
              <a:t>שיחות במרכז שירות</a:t>
            </a:r>
            <a:endParaRPr lang="he-IL" dirty="0" smtClean="0">
              <a:solidFill>
                <a:srgbClr val="C00000"/>
              </a:solidFill>
              <a:latin typeface="Narkisim" pitchFamily="34" charset="-79"/>
              <a:cs typeface="Narkisim" pitchFamily="34" charset="-79"/>
            </a:endParaRPr>
          </a:p>
          <a:p>
            <a:pPr lvl="1"/>
            <a:r>
              <a:rPr lang="he-IL" dirty="0" smtClean="0">
                <a:latin typeface="Narkisim" pitchFamily="34" charset="-79"/>
                <a:cs typeface="Narkisim" pitchFamily="34" charset="-79"/>
              </a:rPr>
              <a:t>טרנזקציות פיננסיות</a:t>
            </a:r>
          </a:p>
          <a:p>
            <a:pPr lvl="1"/>
            <a:r>
              <a:rPr lang="he-IL" dirty="0" smtClean="0">
                <a:latin typeface="Narkisim" pitchFamily="34" charset="-79"/>
                <a:cs typeface="Narkisim" pitchFamily="34" charset="-79"/>
              </a:rPr>
              <a:t>נתוני </a:t>
            </a:r>
            <a:r>
              <a:rPr lang="en-US" dirty="0" smtClean="0">
                <a:latin typeface="Narkisim" pitchFamily="34" charset="-79"/>
                <a:cs typeface="Narkisim" pitchFamily="34" charset="-79"/>
              </a:rPr>
              <a:t>GPS</a:t>
            </a:r>
            <a:r>
              <a:rPr lang="he-IL" dirty="0" smtClean="0">
                <a:latin typeface="Narkisim" pitchFamily="34" charset="-79"/>
                <a:cs typeface="Narkisim" pitchFamily="34" charset="-79"/>
              </a:rPr>
              <a:t> וקופסאות שחורות של כלי תחבורה</a:t>
            </a:r>
          </a:p>
          <a:p>
            <a:pPr lvl="1"/>
            <a:r>
              <a:rPr lang="he-IL" dirty="0" smtClean="0">
                <a:latin typeface="Narkisim" pitchFamily="34" charset="-79"/>
                <a:cs typeface="Narkisim" pitchFamily="34" charset="-79"/>
              </a:rPr>
              <a:t>מידע ממצלמות אבטחה</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נתונים – סדרי גודל</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612648" y="1600200"/>
            <a:ext cx="8153400" cy="5029200"/>
          </a:xfrm>
        </p:spPr>
        <p:txBody>
          <a:bodyPr>
            <a:normAutofit fontScale="92500" lnSpcReduction="20000"/>
          </a:bodyPr>
          <a:lstStyle/>
          <a:p>
            <a:pPr algn="l" rtl="0">
              <a:buNone/>
            </a:pPr>
            <a:r>
              <a:rPr lang="en-US" dirty="0" smtClean="0"/>
              <a:t>1 Byte 	== 8 Bits</a:t>
            </a:r>
          </a:p>
          <a:p>
            <a:pPr algn="l" rtl="0">
              <a:buNone/>
            </a:pPr>
            <a:r>
              <a:rPr lang="en-US" dirty="0" smtClean="0"/>
              <a:t>1 Kilobyte 	== 10</a:t>
            </a:r>
            <a:r>
              <a:rPr lang="en-US" baseline="30000" dirty="0" smtClean="0"/>
              <a:t>3</a:t>
            </a:r>
            <a:r>
              <a:rPr lang="en-US" dirty="0" smtClean="0"/>
              <a:t> Bytes</a:t>
            </a:r>
          </a:p>
          <a:p>
            <a:pPr algn="l" rtl="0">
              <a:buNone/>
            </a:pPr>
            <a:r>
              <a:rPr lang="en-US" dirty="0" smtClean="0"/>
              <a:t>1 Megabyte 	== 10</a:t>
            </a:r>
            <a:r>
              <a:rPr lang="en-US" baseline="30000" dirty="0" smtClean="0"/>
              <a:t>6</a:t>
            </a:r>
            <a:r>
              <a:rPr lang="en-US" dirty="0" smtClean="0"/>
              <a:t> Bytes</a:t>
            </a:r>
          </a:p>
          <a:p>
            <a:pPr algn="l" rtl="0">
              <a:buNone/>
            </a:pPr>
            <a:r>
              <a:rPr lang="en-US" dirty="0" smtClean="0"/>
              <a:t>1 Gigabyte 	== 10</a:t>
            </a:r>
            <a:r>
              <a:rPr lang="en-US" baseline="30000" dirty="0" smtClean="0"/>
              <a:t>9</a:t>
            </a:r>
            <a:r>
              <a:rPr lang="en-US" dirty="0" smtClean="0"/>
              <a:t> Bytes</a:t>
            </a:r>
          </a:p>
          <a:p>
            <a:pPr algn="l" rtl="0">
              <a:buNone/>
            </a:pPr>
            <a:r>
              <a:rPr lang="en-US" dirty="0" smtClean="0"/>
              <a:t>1 Terabyte 	== 10</a:t>
            </a:r>
            <a:r>
              <a:rPr lang="en-US" baseline="30000" dirty="0" smtClean="0"/>
              <a:t>12</a:t>
            </a:r>
            <a:r>
              <a:rPr lang="en-US" dirty="0" smtClean="0"/>
              <a:t> Bytes</a:t>
            </a:r>
          </a:p>
          <a:p>
            <a:pPr algn="l" rtl="0">
              <a:buNone/>
            </a:pPr>
            <a:r>
              <a:rPr lang="en-US" dirty="0" smtClean="0"/>
              <a:t>1 </a:t>
            </a:r>
            <a:r>
              <a:rPr lang="en-US" dirty="0" err="1" smtClean="0"/>
              <a:t>Petabyte</a:t>
            </a:r>
            <a:r>
              <a:rPr lang="en-US" dirty="0" smtClean="0"/>
              <a:t> 	== 10</a:t>
            </a:r>
            <a:r>
              <a:rPr lang="en-US" baseline="30000" dirty="0" smtClean="0"/>
              <a:t>15</a:t>
            </a:r>
            <a:r>
              <a:rPr lang="en-US" dirty="0" smtClean="0"/>
              <a:t> Bytes</a:t>
            </a:r>
          </a:p>
          <a:p>
            <a:pPr algn="l" rtl="0">
              <a:buNone/>
            </a:pPr>
            <a:r>
              <a:rPr lang="en-US" dirty="0" smtClean="0"/>
              <a:t>1 Exabyte 	== 10</a:t>
            </a:r>
            <a:r>
              <a:rPr lang="en-US" baseline="30000" dirty="0" smtClean="0"/>
              <a:t>18</a:t>
            </a:r>
            <a:r>
              <a:rPr lang="en-US" dirty="0" smtClean="0"/>
              <a:t> Bytes</a:t>
            </a:r>
          </a:p>
          <a:p>
            <a:pPr algn="l" rtl="0">
              <a:buNone/>
            </a:pPr>
            <a:r>
              <a:rPr lang="en-US" dirty="0" smtClean="0"/>
              <a:t>1 </a:t>
            </a:r>
            <a:r>
              <a:rPr lang="en-US" dirty="0" err="1" smtClean="0"/>
              <a:t>Zettabyte</a:t>
            </a:r>
            <a:r>
              <a:rPr lang="en-US" dirty="0" smtClean="0"/>
              <a:t> 	== 10</a:t>
            </a:r>
            <a:r>
              <a:rPr lang="en-US" baseline="30000" dirty="0" smtClean="0"/>
              <a:t>21</a:t>
            </a:r>
            <a:r>
              <a:rPr lang="en-US" dirty="0" smtClean="0"/>
              <a:t> Bytes</a:t>
            </a:r>
          </a:p>
          <a:p>
            <a:pPr algn="l" rtl="0">
              <a:buNone/>
            </a:pPr>
            <a:r>
              <a:rPr lang="en-US" dirty="0" smtClean="0"/>
              <a:t>1 </a:t>
            </a:r>
            <a:r>
              <a:rPr lang="en-US" dirty="0" err="1" smtClean="0"/>
              <a:t>Yottabyte</a:t>
            </a:r>
            <a:r>
              <a:rPr lang="en-US" dirty="0" smtClean="0"/>
              <a:t> 	== 10</a:t>
            </a:r>
            <a:r>
              <a:rPr lang="en-US" baseline="30000" dirty="0" smtClean="0"/>
              <a:t>24</a:t>
            </a:r>
            <a:r>
              <a:rPr lang="en-US" dirty="0" smtClean="0"/>
              <a:t> Bytes</a:t>
            </a:r>
          </a:p>
          <a:p>
            <a:pPr algn="l" rtl="0">
              <a:buNone/>
            </a:pPr>
            <a:r>
              <a:rPr lang="en-US" dirty="0" smtClean="0"/>
              <a:t>1 </a:t>
            </a:r>
            <a:r>
              <a:rPr lang="en-US" dirty="0" err="1" smtClean="0"/>
              <a:t>Brontobyte</a:t>
            </a:r>
            <a:r>
              <a:rPr lang="en-US" dirty="0" smtClean="0"/>
              <a:t> == 10</a:t>
            </a:r>
            <a:r>
              <a:rPr lang="en-US" baseline="30000" dirty="0" smtClean="0"/>
              <a:t>27</a:t>
            </a:r>
            <a:r>
              <a:rPr lang="en-US" dirty="0" smtClean="0"/>
              <a:t> Bytes</a:t>
            </a:r>
          </a:p>
          <a:p>
            <a:pPr algn="l" rtl="0">
              <a:buNone/>
            </a:pPr>
            <a:r>
              <a:rPr lang="en-US" dirty="0" smtClean="0"/>
              <a:t>1 </a:t>
            </a:r>
            <a:r>
              <a:rPr lang="en-US" dirty="0" err="1" smtClean="0"/>
              <a:t>Geopbyte</a:t>
            </a:r>
            <a:r>
              <a:rPr lang="en-US" dirty="0" smtClean="0"/>
              <a:t> 	== 10</a:t>
            </a:r>
            <a:r>
              <a:rPr lang="en-US" baseline="30000" dirty="0" smtClean="0"/>
              <a:t>30</a:t>
            </a:r>
            <a:r>
              <a:rPr lang="en-US" dirty="0" smtClean="0"/>
              <a:t> Bytes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נתונים – סדרי גודל</a:t>
            </a:r>
            <a:endParaRPr lang="he-IL" dirty="0">
              <a:latin typeface="Narkisim" pitchFamily="34" charset="-79"/>
              <a:cs typeface="Narkisim" pitchFamily="34" charset="-79"/>
            </a:endParaRPr>
          </a:p>
        </p:txBody>
      </p:sp>
      <p:pic>
        <p:nvPicPr>
          <p:cNvPr id="5" name="Picture 2"/>
          <p:cNvPicPr>
            <a:picLocks noChangeAspect="1" noChangeArrowheads="1"/>
          </p:cNvPicPr>
          <p:nvPr/>
        </p:nvPicPr>
        <p:blipFill>
          <a:blip r:embed="rId2" cstate="print"/>
          <a:srcRect l="19016" t="21429" r="17377" b="20286"/>
          <a:stretch>
            <a:fillRect/>
          </a:stretch>
        </p:blipFill>
        <p:spPr bwMode="auto">
          <a:xfrm>
            <a:off x="609600" y="1828800"/>
            <a:ext cx="8116047" cy="42672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נתונים – כמות המידע המאוחסנת</a:t>
            </a:r>
            <a:endParaRPr lang="he-IL" dirty="0">
              <a:latin typeface="Narkisim" pitchFamily="34" charset="-79"/>
              <a:cs typeface="Narkisim" pitchFamily="34" charset="-79"/>
            </a:endParaRPr>
          </a:p>
        </p:txBody>
      </p:sp>
      <p:pic>
        <p:nvPicPr>
          <p:cNvPr id="1026" name="Picture 2"/>
          <p:cNvPicPr>
            <a:picLocks noChangeAspect="1" noChangeArrowheads="1"/>
          </p:cNvPicPr>
          <p:nvPr/>
        </p:nvPicPr>
        <p:blipFill>
          <a:blip r:embed="rId2" cstate="print"/>
          <a:srcRect/>
          <a:stretch>
            <a:fillRect/>
          </a:stretch>
        </p:blipFill>
        <p:spPr bwMode="auto">
          <a:xfrm>
            <a:off x="457199" y="1709738"/>
            <a:ext cx="8264585" cy="4691062"/>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נתונים – כמות המידע המאוחסנת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עפ"י מחקר, שנערך בברקלי, בשנת 2002 אחסן המין האנושי </a:t>
            </a:r>
            <a:r>
              <a:rPr lang="en-US" dirty="0" smtClean="0">
                <a:latin typeface="Narkisim" pitchFamily="34" charset="-79"/>
                <a:cs typeface="Narkisim" pitchFamily="34" charset="-79"/>
              </a:rPr>
              <a:t>5 </a:t>
            </a:r>
            <a:r>
              <a:rPr lang="en-US" dirty="0" err="1" smtClean="0">
                <a:latin typeface="Narkisim" pitchFamily="34" charset="-79"/>
                <a:cs typeface="Narkisim" pitchFamily="34" charset="-79"/>
              </a:rPr>
              <a:t>Exabytes</a:t>
            </a:r>
            <a:r>
              <a:rPr lang="he-IL" dirty="0" smtClean="0">
                <a:latin typeface="Narkisim" pitchFamily="34" charset="-79"/>
                <a:cs typeface="Narkisim" pitchFamily="34" charset="-79"/>
              </a:rPr>
              <a:t> של נתונים חדשים</a:t>
            </a:r>
          </a:p>
          <a:p>
            <a:pPr lvl="1"/>
            <a:r>
              <a:rPr lang="he-IL" dirty="0" smtClean="0">
                <a:latin typeface="Narkisim" pitchFamily="34" charset="-79"/>
                <a:cs typeface="Narkisim" pitchFamily="34" charset="-79"/>
              </a:rPr>
              <a:t>כל המילים שבני אדם דיברו מאז שחר ההיסטוריה</a:t>
            </a:r>
          </a:p>
          <a:p>
            <a:r>
              <a:rPr lang="he-IL" dirty="0" smtClean="0">
                <a:latin typeface="Narkisim" pitchFamily="34" charset="-79"/>
                <a:cs typeface="Narkisim" pitchFamily="34" charset="-79"/>
              </a:rPr>
              <a:t>הכמות הזו מוכפלת בכל שנתיים </a:t>
            </a:r>
          </a:p>
          <a:p>
            <a:r>
              <a:rPr lang="he-IL" dirty="0" smtClean="0">
                <a:latin typeface="Narkisim" pitchFamily="34" charset="-79"/>
                <a:cs typeface="Narkisim" pitchFamily="34" charset="-79"/>
              </a:rPr>
              <a:t>אריך שמידט (</a:t>
            </a:r>
            <a:r>
              <a:rPr lang="en-US" dirty="0" smtClean="0">
                <a:latin typeface="Narkisim" pitchFamily="34" charset="-79"/>
                <a:cs typeface="Narkisim" pitchFamily="34" charset="-79"/>
              </a:rPr>
              <a:t>Google</a:t>
            </a:r>
            <a:r>
              <a:rPr lang="he-IL" dirty="0" smtClean="0">
                <a:latin typeface="Narkisim" pitchFamily="34" charset="-79"/>
                <a:cs typeface="Narkisim" pitchFamily="34" charset="-79"/>
              </a:rPr>
              <a:t>) בשנת 2010: "בכל יומיים אנו מייצרים כמות מידע השווה לכמות המידע שייצר המין האנושי משחר הציוויליזציה ועד שנת 2003"</a:t>
            </a:r>
          </a:p>
          <a:p>
            <a:r>
              <a:rPr lang="en-US" dirty="0" smtClean="0">
                <a:latin typeface="Narkisim" pitchFamily="34" charset="-79"/>
                <a:cs typeface="Narkisim" pitchFamily="34" charset="-79"/>
              </a:rPr>
              <a:t>IDC</a:t>
            </a:r>
            <a:r>
              <a:rPr lang="he-IL" dirty="0" smtClean="0">
                <a:latin typeface="Narkisim" pitchFamily="34" charset="-79"/>
                <a:cs typeface="Narkisim" pitchFamily="34" charset="-79"/>
              </a:rPr>
              <a:t> מעריך שבשנת 2020 נייצר כמות מידע חדשה בהיקף של </a:t>
            </a:r>
            <a:r>
              <a:rPr lang="en-US" dirty="0" smtClean="0">
                <a:latin typeface="Narkisim" pitchFamily="34" charset="-79"/>
                <a:cs typeface="Narkisim" pitchFamily="34" charset="-79"/>
              </a:rPr>
              <a:t>35 </a:t>
            </a:r>
            <a:r>
              <a:rPr lang="en-US" dirty="0" err="1" smtClean="0">
                <a:latin typeface="Narkisim" pitchFamily="34" charset="-79"/>
                <a:cs typeface="Narkisim" pitchFamily="34" charset="-79"/>
              </a:rPr>
              <a:t>Zettabytes</a:t>
            </a:r>
            <a:endParaRPr lang="he-IL" dirty="0" smtClean="0">
              <a:latin typeface="Narkisim" pitchFamily="34" charset="-79"/>
              <a:cs typeface="Narkisim" pitchFamily="34" charset="-79"/>
            </a:endParaRPr>
          </a:p>
          <a:p>
            <a:endParaRPr lang="he-IL" dirty="0" smtClean="0">
              <a:latin typeface="Narkisim" pitchFamily="34" charset="-79"/>
              <a:cs typeface="Narkisim" pitchFamily="34" charset="-79"/>
            </a:endParaRPr>
          </a:p>
          <a:p>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מדוע זה מעניין דווקא עכשיו?</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כמות המידע המאוחסן גדלה באופן דרמטי כתוצאה משילוב של גורמים, המתמזגים עכשיו</a:t>
            </a:r>
          </a:p>
          <a:p>
            <a:pPr lvl="1"/>
            <a:r>
              <a:rPr lang="he-IL" dirty="0" smtClean="0">
                <a:latin typeface="Narkisim" pitchFamily="34" charset="-79"/>
                <a:cs typeface="Narkisim" pitchFamily="34" charset="-79"/>
              </a:rPr>
              <a:t>חוק מור – אחסון זול</a:t>
            </a:r>
          </a:p>
          <a:p>
            <a:pPr lvl="1"/>
            <a:r>
              <a:rPr lang="he-IL" dirty="0" smtClean="0">
                <a:latin typeface="Narkisim" pitchFamily="34" charset="-79"/>
                <a:cs typeface="Narkisim" pitchFamily="34" charset="-79"/>
              </a:rPr>
              <a:t>רגולציה, המחייבת שמירה של נתונים רבים</a:t>
            </a:r>
          </a:p>
          <a:p>
            <a:pPr lvl="1"/>
            <a:r>
              <a:rPr lang="he-IL" dirty="0" smtClean="0">
                <a:solidFill>
                  <a:srgbClr val="C00000"/>
                </a:solidFill>
                <a:latin typeface="Narkisim" pitchFamily="34" charset="-79"/>
                <a:cs typeface="Narkisim" pitchFamily="34" charset="-79"/>
              </a:rPr>
              <a:t>צורות חדשות של נתונים, לדוגמה: טקסט חופשי, תמונות, אודיו, וידאו, חלקן מאחסנות כמויות עצומות של נתונים</a:t>
            </a:r>
          </a:p>
          <a:p>
            <a:pPr lvl="1"/>
            <a:r>
              <a:rPr lang="he-IL" dirty="0" smtClean="0">
                <a:latin typeface="Narkisim" pitchFamily="34" charset="-79"/>
                <a:cs typeface="Narkisim" pitchFamily="34" charset="-79"/>
              </a:rPr>
              <a:t>אינסטרומנטציה, לדוגמה: סנסורים, קוראי </a:t>
            </a:r>
            <a:r>
              <a:rPr lang="en-US" dirty="0" smtClean="0">
                <a:latin typeface="Narkisim" pitchFamily="34" charset="-79"/>
                <a:cs typeface="Narkisim" pitchFamily="34" charset="-79"/>
              </a:rPr>
              <a:t>RFID</a:t>
            </a:r>
            <a:endParaRPr lang="he-IL" dirty="0" smtClean="0">
              <a:latin typeface="Narkisim" pitchFamily="34" charset="-79"/>
              <a:cs typeface="Narkisim" pitchFamily="34" charset="-79"/>
            </a:endParaRPr>
          </a:p>
          <a:p>
            <a:pPr lvl="1"/>
            <a:r>
              <a:rPr lang="he-IL" dirty="0" smtClean="0">
                <a:latin typeface="Narkisim" pitchFamily="34" charset="-79"/>
                <a:cs typeface="Narkisim" pitchFamily="34" charset="-79"/>
              </a:rPr>
              <a:t>חיבוריות (</a:t>
            </a:r>
            <a:r>
              <a:rPr lang="en-US" dirty="0" smtClean="0">
                <a:latin typeface="Narkisim" pitchFamily="34" charset="-79"/>
                <a:cs typeface="Narkisim" pitchFamily="34" charset="-79"/>
              </a:rPr>
              <a:t>interconnectivity</a:t>
            </a:r>
            <a:r>
              <a:rPr lang="he-IL" dirty="0" smtClean="0">
                <a:latin typeface="Narkisim" pitchFamily="34" charset="-79"/>
                <a:cs typeface="Narkisim" pitchFamily="34" charset="-79"/>
              </a:rPr>
              <a:t>), יצירת מידע, העובר ממכונה למכונה (</a:t>
            </a:r>
            <a:r>
              <a:rPr lang="en-US" dirty="0" smtClean="0">
                <a:latin typeface="Narkisim" pitchFamily="34" charset="-79"/>
                <a:cs typeface="Narkisim" pitchFamily="34" charset="-79"/>
              </a:rPr>
              <a:t>M2M – Machine to Machine</a:t>
            </a:r>
            <a:r>
              <a:rPr lang="he-IL" dirty="0" smtClean="0">
                <a:latin typeface="Narkisim" pitchFamily="34" charset="-79"/>
                <a:cs typeface="Narkisim" pitchFamily="34" charset="-79"/>
              </a:rPr>
              <a:t>)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מהי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אפשרויות</a:t>
            </a:r>
          </a:p>
          <a:p>
            <a:pPr lvl="1"/>
            <a:r>
              <a:rPr lang="he-IL" dirty="0" smtClean="0">
                <a:latin typeface="Narkisim" pitchFamily="34" charset="-79"/>
                <a:cs typeface="Narkisim" pitchFamily="34" charset="-79"/>
              </a:rPr>
              <a:t>זמזומילה (</a:t>
            </a:r>
            <a:r>
              <a:rPr lang="en-US" dirty="0" smtClean="0">
                <a:latin typeface="Narkisim" pitchFamily="34" charset="-79"/>
                <a:cs typeface="Narkisim" pitchFamily="34" charset="-79"/>
              </a:rPr>
              <a:t>buzzword</a:t>
            </a:r>
            <a:r>
              <a:rPr lang="he-IL" dirty="0" smtClean="0">
                <a:latin typeface="Narkisim" pitchFamily="34" charset="-79"/>
                <a:cs typeface="Narkisim" pitchFamily="34" charset="-79"/>
              </a:rPr>
              <a:t>), הנותנת כינוי חדש למה שבעבר היה נהוג לקרוא "דו"חות של מערכות בסיסי נתונים". </a:t>
            </a:r>
          </a:p>
          <a:p>
            <a:pPr lvl="1">
              <a:buNone/>
            </a:pPr>
            <a:r>
              <a:rPr lang="he-IL" b="1" dirty="0" smtClean="0">
                <a:latin typeface="Narkisim" pitchFamily="34" charset="-79"/>
                <a:cs typeface="Narkisim" pitchFamily="34" charset="-79"/>
              </a:rPr>
              <a:t>					</a:t>
            </a:r>
            <a:r>
              <a:rPr lang="he-IL" sz="2400" dirty="0" smtClean="0">
                <a:latin typeface="Narkisim" pitchFamily="34" charset="-79"/>
                <a:cs typeface="Narkisim" pitchFamily="34" charset="-79"/>
              </a:rPr>
              <a:t>אנונימי</a:t>
            </a:r>
            <a:endParaRPr lang="he-IL" b="1" dirty="0" smtClean="0">
              <a:latin typeface="Narkisim" pitchFamily="34" charset="-79"/>
              <a:cs typeface="Narkisim" pitchFamily="34" charset="-79"/>
            </a:endParaRPr>
          </a:p>
          <a:p>
            <a:pPr lvl="1"/>
            <a:endParaRPr lang="he-IL" b="1" dirty="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סוגי מידע נאגרים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612648" y="1600200"/>
            <a:ext cx="8153400" cy="4800600"/>
          </a:xfrm>
        </p:spPr>
        <p:txBody>
          <a:bodyPr>
            <a:normAutofit/>
          </a:bodyPr>
          <a:lstStyle/>
          <a:p>
            <a:r>
              <a:rPr lang="he-IL" dirty="0" smtClean="0">
                <a:latin typeface="Narkisim" pitchFamily="34" charset="-79"/>
                <a:cs typeface="Narkisim" pitchFamily="34" charset="-79"/>
              </a:rPr>
              <a:t>טקסט, טרנזקציות</a:t>
            </a:r>
          </a:p>
          <a:p>
            <a:r>
              <a:rPr lang="he-IL" dirty="0" smtClean="0">
                <a:latin typeface="Narkisim" pitchFamily="34" charset="-79"/>
                <a:cs typeface="Narkisim" pitchFamily="34" charset="-79"/>
              </a:rPr>
              <a:t>תמונות</a:t>
            </a:r>
          </a:p>
          <a:p>
            <a:r>
              <a:rPr lang="he-IL" dirty="0" smtClean="0">
                <a:latin typeface="Narkisim" pitchFamily="34" charset="-79"/>
                <a:cs typeface="Narkisim" pitchFamily="34" charset="-79"/>
              </a:rPr>
              <a:t>אודיו</a:t>
            </a:r>
          </a:p>
          <a:p>
            <a:r>
              <a:rPr lang="he-IL" dirty="0" smtClean="0">
                <a:latin typeface="Narkisim" pitchFamily="34" charset="-79"/>
                <a:cs typeface="Narkisim" pitchFamily="34" charset="-79"/>
              </a:rPr>
              <a:t>וידאו</a:t>
            </a:r>
          </a:p>
          <a:p>
            <a:r>
              <a:rPr lang="he-IL" dirty="0" smtClean="0">
                <a:latin typeface="Narkisim" pitchFamily="34" charset="-79"/>
                <a:cs typeface="Narkisim" pitchFamily="34" charset="-79"/>
              </a:rPr>
              <a:t>אינטרנט – רובו נוצר ע"י המשתמשים: דואלים, תמונות, ציוצים</a:t>
            </a:r>
          </a:p>
          <a:p>
            <a:r>
              <a:rPr lang="he-IL" dirty="0" smtClean="0">
                <a:latin typeface="Narkisim" pitchFamily="34" charset="-79"/>
                <a:cs typeface="Narkisim" pitchFamily="34" charset="-79"/>
              </a:rPr>
              <a:t>נתוני מיקום</a:t>
            </a:r>
          </a:p>
          <a:p>
            <a:r>
              <a:rPr lang="he-IL" dirty="0" smtClean="0">
                <a:latin typeface="Narkisim" pitchFamily="34" charset="-79"/>
                <a:cs typeface="Narkisim" pitchFamily="34" charset="-79"/>
              </a:rPr>
              <a:t>תצפיות אסטרונומיות</a:t>
            </a:r>
          </a:p>
          <a:p>
            <a:r>
              <a:rPr lang="he-IL" dirty="0" smtClean="0">
                <a:latin typeface="Narkisim" pitchFamily="34" charset="-79"/>
                <a:cs typeface="Narkisim" pitchFamily="34" charset="-79"/>
              </a:rPr>
              <a:t>קופסאות שחורות</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סוגי מידע נאגרים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אנו מייצרים כמויות עצומות של מידע מבלי שאנו מודעים לכך</a:t>
            </a:r>
          </a:p>
        </p:txBody>
      </p:sp>
      <p:pic>
        <p:nvPicPr>
          <p:cNvPr id="4" name="Picture 3" descr="us-army-apache-helicopter-1-l.jpg"/>
          <p:cNvPicPr>
            <a:picLocks noChangeAspect="1"/>
          </p:cNvPicPr>
          <p:nvPr/>
        </p:nvPicPr>
        <p:blipFill>
          <a:blip r:embed="rId2" cstate="print"/>
          <a:stretch>
            <a:fillRect/>
          </a:stretch>
        </p:blipFill>
        <p:spPr>
          <a:xfrm>
            <a:off x="990600" y="2209800"/>
            <a:ext cx="6437376" cy="4142804"/>
          </a:xfrm>
          <a:prstGeom prst="rect">
            <a:avLst/>
          </a:prstGeom>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מדוע זה מעניין דווקא עכשיו?</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כמות המידע המאוחסן גדלה באופן דרמטי כתוצאה משילוב של גורמים, המתמזגים עכשיו</a:t>
            </a:r>
          </a:p>
          <a:p>
            <a:pPr lvl="1"/>
            <a:r>
              <a:rPr lang="he-IL" dirty="0" smtClean="0">
                <a:latin typeface="Narkisim" pitchFamily="34" charset="-79"/>
                <a:cs typeface="Narkisim" pitchFamily="34" charset="-79"/>
              </a:rPr>
              <a:t>חוק מור – אחסון זול</a:t>
            </a:r>
          </a:p>
          <a:p>
            <a:pPr lvl="1"/>
            <a:r>
              <a:rPr lang="he-IL" dirty="0" smtClean="0">
                <a:latin typeface="Narkisim" pitchFamily="34" charset="-79"/>
                <a:cs typeface="Narkisim" pitchFamily="34" charset="-79"/>
              </a:rPr>
              <a:t>רגולציה, המחייבת שמירה של נתונים רבים</a:t>
            </a:r>
          </a:p>
          <a:p>
            <a:pPr lvl="1"/>
            <a:r>
              <a:rPr lang="he-IL" dirty="0" smtClean="0">
                <a:latin typeface="Narkisim" pitchFamily="34" charset="-79"/>
                <a:cs typeface="Narkisim" pitchFamily="34" charset="-79"/>
              </a:rPr>
              <a:t>צורות חדשות של נתונים, לדוגמה: טקסט חופשי, תמונות, אודיו, וידאו, חלקן מאחסנות כמויות עצומות של נתונים</a:t>
            </a:r>
          </a:p>
          <a:p>
            <a:pPr lvl="1"/>
            <a:r>
              <a:rPr lang="he-IL" dirty="0" smtClean="0">
                <a:solidFill>
                  <a:srgbClr val="C00000"/>
                </a:solidFill>
                <a:latin typeface="Narkisim" pitchFamily="34" charset="-79"/>
                <a:cs typeface="Narkisim" pitchFamily="34" charset="-79"/>
              </a:rPr>
              <a:t>אינסטרומנטציה, לדוגמה: סנסורים, קוראי </a:t>
            </a:r>
            <a:r>
              <a:rPr lang="en-US" dirty="0" smtClean="0">
                <a:solidFill>
                  <a:srgbClr val="C00000"/>
                </a:solidFill>
                <a:latin typeface="Narkisim" pitchFamily="34" charset="-79"/>
                <a:cs typeface="Narkisim" pitchFamily="34" charset="-79"/>
              </a:rPr>
              <a:t>RFID</a:t>
            </a:r>
            <a:endParaRPr lang="he-IL" dirty="0" smtClean="0">
              <a:solidFill>
                <a:srgbClr val="C00000"/>
              </a:solidFill>
              <a:latin typeface="Narkisim" pitchFamily="34" charset="-79"/>
              <a:cs typeface="Narkisim" pitchFamily="34" charset="-79"/>
            </a:endParaRPr>
          </a:p>
          <a:p>
            <a:pPr lvl="1"/>
            <a:r>
              <a:rPr lang="he-IL" dirty="0" smtClean="0">
                <a:latin typeface="Narkisim" pitchFamily="34" charset="-79"/>
                <a:cs typeface="Narkisim" pitchFamily="34" charset="-79"/>
              </a:rPr>
              <a:t>חיבוריות (</a:t>
            </a:r>
            <a:r>
              <a:rPr lang="en-US" dirty="0" smtClean="0">
                <a:latin typeface="Narkisim" pitchFamily="34" charset="-79"/>
                <a:cs typeface="Narkisim" pitchFamily="34" charset="-79"/>
              </a:rPr>
              <a:t>interconnectivity</a:t>
            </a:r>
            <a:r>
              <a:rPr lang="he-IL" dirty="0" smtClean="0">
                <a:latin typeface="Narkisim" pitchFamily="34" charset="-79"/>
                <a:cs typeface="Narkisim" pitchFamily="34" charset="-79"/>
              </a:rPr>
              <a:t>), יצירת מידע, העובר ממכונה למכונה (</a:t>
            </a:r>
            <a:r>
              <a:rPr lang="en-US" dirty="0" smtClean="0">
                <a:latin typeface="Narkisim" pitchFamily="34" charset="-79"/>
                <a:cs typeface="Narkisim" pitchFamily="34" charset="-79"/>
              </a:rPr>
              <a:t>M2M – Machine to Machine</a:t>
            </a:r>
            <a:r>
              <a:rPr lang="he-IL" dirty="0" smtClean="0">
                <a:latin typeface="Narkisim" pitchFamily="34" charset="-79"/>
                <a:cs typeface="Narkisim" pitchFamily="34" charset="-79"/>
              </a:rPr>
              <a:t>)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אינסטרומנטציה</a:t>
            </a:r>
            <a:endParaRPr lang="he-IL" dirty="0">
              <a:latin typeface="Narkisim" pitchFamily="34" charset="-79"/>
              <a:cs typeface="Narkisim" pitchFamily="34" charset="-79"/>
            </a:endParaRPr>
          </a:p>
        </p:txBody>
      </p:sp>
      <p:pic>
        <p:nvPicPr>
          <p:cNvPr id="4" name="Picture 3" descr="glucose-monitoring.png"/>
          <p:cNvPicPr>
            <a:picLocks noChangeAspect="1"/>
          </p:cNvPicPr>
          <p:nvPr/>
        </p:nvPicPr>
        <p:blipFill>
          <a:blip r:embed="rId2" cstate="print"/>
          <a:stretch>
            <a:fillRect/>
          </a:stretch>
        </p:blipFill>
        <p:spPr>
          <a:xfrm>
            <a:off x="228600" y="1600200"/>
            <a:ext cx="4667250" cy="2952750"/>
          </a:xfrm>
          <a:prstGeom prst="rect">
            <a:avLst/>
          </a:prstGeom>
        </p:spPr>
      </p:pic>
      <p:pic>
        <p:nvPicPr>
          <p:cNvPr id="5" name="Picture 4" descr="rfid-reader.jpg"/>
          <p:cNvPicPr>
            <a:picLocks noChangeAspect="1"/>
          </p:cNvPicPr>
          <p:nvPr/>
        </p:nvPicPr>
        <p:blipFill>
          <a:blip r:embed="rId3" cstate="print"/>
          <a:srcRect t="19200" b="20000"/>
          <a:stretch>
            <a:fillRect/>
          </a:stretch>
        </p:blipFill>
        <p:spPr>
          <a:xfrm>
            <a:off x="4191000" y="3962400"/>
            <a:ext cx="4762500" cy="2895600"/>
          </a:xfrm>
          <a:prstGeom prst="rect">
            <a:avLst/>
          </a:prstGeom>
        </p:spPr>
      </p:pic>
      <p:pic>
        <p:nvPicPr>
          <p:cNvPr id="6" name="Picture 5" descr="blood-pressure.jpg"/>
          <p:cNvPicPr>
            <a:picLocks noChangeAspect="1"/>
          </p:cNvPicPr>
          <p:nvPr/>
        </p:nvPicPr>
        <p:blipFill>
          <a:blip r:embed="rId4" cstate="print"/>
          <a:srcRect t="5333" b="6667"/>
          <a:stretch>
            <a:fillRect/>
          </a:stretch>
        </p:blipFill>
        <p:spPr>
          <a:xfrm>
            <a:off x="6286500" y="1524000"/>
            <a:ext cx="2857500" cy="2514600"/>
          </a:xfrm>
          <a:prstGeom prst="rect">
            <a:avLst/>
          </a:prstGeom>
        </p:spPr>
      </p:pic>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latin typeface="Narkisim" pitchFamily="34" charset="-79"/>
                <a:cs typeface="Narkisim" pitchFamily="34" charset="-79"/>
              </a:rPr>
              <a:t>Data Exhaust</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אינסטרומנטציה בתוכנה</a:t>
            </a:r>
          </a:p>
          <a:p>
            <a:pPr lvl="1"/>
            <a:r>
              <a:rPr lang="he-IL" dirty="0" smtClean="0">
                <a:latin typeface="Narkisim" pitchFamily="34" charset="-79"/>
                <a:cs typeface="Narkisim" pitchFamily="34" charset="-79"/>
              </a:rPr>
              <a:t>נתונים הנוצרים באופן תדיר ע"י עקבות דיגיטליים שבני אדם (או מכשירים) משאירים</a:t>
            </a:r>
          </a:p>
          <a:p>
            <a:pPr lvl="2"/>
            <a:r>
              <a:rPr lang="he-IL" dirty="0" smtClean="0">
                <a:latin typeface="Narkisim" pitchFamily="34" charset="-79"/>
                <a:cs typeface="Narkisim" pitchFamily="34" charset="-79"/>
              </a:rPr>
              <a:t>הקלקות על דפים באינטרנט (גישה לדפים/עצמים)</a:t>
            </a:r>
          </a:p>
          <a:p>
            <a:pPr lvl="2"/>
            <a:r>
              <a:rPr lang="he-IL" dirty="0" smtClean="0">
                <a:latin typeface="Narkisim" pitchFamily="34" charset="-79"/>
                <a:cs typeface="Narkisim" pitchFamily="34" charset="-79"/>
              </a:rPr>
              <a:t>תוכנה – עקבות של קטעי קוד אליהם הגיעה התוכנית/בקשה למסד הנתונים וכדומה</a:t>
            </a:r>
          </a:p>
          <a:p>
            <a:pPr lvl="2"/>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מדוע זה מעניין דווקא עכשיו?</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כמות המידע המאוחסן גדלה באופן דרמטי כתוצאה משילוב של גורמים, המתמזגים עכשיו</a:t>
            </a:r>
          </a:p>
          <a:p>
            <a:pPr lvl="1"/>
            <a:r>
              <a:rPr lang="he-IL" dirty="0" smtClean="0">
                <a:latin typeface="Narkisim" pitchFamily="34" charset="-79"/>
                <a:cs typeface="Narkisim" pitchFamily="34" charset="-79"/>
              </a:rPr>
              <a:t>חוק מור – אחסון זול</a:t>
            </a:r>
          </a:p>
          <a:p>
            <a:pPr lvl="1"/>
            <a:r>
              <a:rPr lang="he-IL" dirty="0" smtClean="0">
                <a:latin typeface="Narkisim" pitchFamily="34" charset="-79"/>
                <a:cs typeface="Narkisim" pitchFamily="34" charset="-79"/>
              </a:rPr>
              <a:t>רגולציה, המחייבת שמירה של נתונים רבים</a:t>
            </a:r>
          </a:p>
          <a:p>
            <a:pPr lvl="1"/>
            <a:r>
              <a:rPr lang="he-IL" dirty="0" smtClean="0">
                <a:latin typeface="Narkisim" pitchFamily="34" charset="-79"/>
                <a:cs typeface="Narkisim" pitchFamily="34" charset="-79"/>
              </a:rPr>
              <a:t>צורות חדשות של נתונים, לדוגמה: טקסט חופשי, תמונות, אודיו, וידאו, חלקן מאחסנות כמויות עצומות של נתונים</a:t>
            </a:r>
          </a:p>
          <a:p>
            <a:pPr lvl="1"/>
            <a:r>
              <a:rPr lang="he-IL" dirty="0" smtClean="0">
                <a:latin typeface="Narkisim" pitchFamily="34" charset="-79"/>
                <a:cs typeface="Narkisim" pitchFamily="34" charset="-79"/>
              </a:rPr>
              <a:t>אינסטרומנטציה, לדוגמה: סנסורים, קוראי </a:t>
            </a:r>
            <a:r>
              <a:rPr lang="en-US" dirty="0" smtClean="0">
                <a:latin typeface="Narkisim" pitchFamily="34" charset="-79"/>
                <a:cs typeface="Narkisim" pitchFamily="34" charset="-79"/>
              </a:rPr>
              <a:t>RFID</a:t>
            </a:r>
            <a:endParaRPr lang="he-IL" dirty="0" smtClean="0">
              <a:latin typeface="Narkisim" pitchFamily="34" charset="-79"/>
              <a:cs typeface="Narkisim" pitchFamily="34" charset="-79"/>
            </a:endParaRPr>
          </a:p>
          <a:p>
            <a:pPr lvl="1"/>
            <a:r>
              <a:rPr lang="he-IL" dirty="0" smtClean="0">
                <a:solidFill>
                  <a:srgbClr val="C00000"/>
                </a:solidFill>
                <a:latin typeface="Narkisim" pitchFamily="34" charset="-79"/>
                <a:cs typeface="Narkisim" pitchFamily="34" charset="-79"/>
              </a:rPr>
              <a:t>חיבוריות (</a:t>
            </a:r>
            <a:r>
              <a:rPr lang="en-US" dirty="0" smtClean="0">
                <a:solidFill>
                  <a:srgbClr val="C00000"/>
                </a:solidFill>
                <a:latin typeface="Narkisim" pitchFamily="34" charset="-79"/>
                <a:cs typeface="Narkisim" pitchFamily="34" charset="-79"/>
              </a:rPr>
              <a:t>interconnectivity</a:t>
            </a:r>
            <a:r>
              <a:rPr lang="he-IL" dirty="0" smtClean="0">
                <a:solidFill>
                  <a:srgbClr val="C00000"/>
                </a:solidFill>
                <a:latin typeface="Narkisim" pitchFamily="34" charset="-79"/>
                <a:cs typeface="Narkisim" pitchFamily="34" charset="-79"/>
              </a:rPr>
              <a:t>), יצירת מידע, העובר ממכונה למכונה (</a:t>
            </a:r>
            <a:r>
              <a:rPr lang="en-US" dirty="0" smtClean="0">
                <a:solidFill>
                  <a:srgbClr val="C00000"/>
                </a:solidFill>
                <a:latin typeface="Narkisim" pitchFamily="34" charset="-79"/>
                <a:cs typeface="Narkisim" pitchFamily="34" charset="-79"/>
              </a:rPr>
              <a:t>M2M – Machine to Machine</a:t>
            </a:r>
            <a:r>
              <a:rPr lang="he-IL" dirty="0" smtClean="0">
                <a:solidFill>
                  <a:srgbClr val="C00000"/>
                </a:solidFill>
                <a:latin typeface="Narkisim" pitchFamily="34" charset="-79"/>
                <a:cs typeface="Narkisim" pitchFamily="34" charset="-79"/>
              </a:rPr>
              <a:t>)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dirty="0" smtClean="0">
                <a:latin typeface="Narkisim" pitchFamily="34" charset="-79"/>
                <a:cs typeface="Narkisim" pitchFamily="34" charset="-79"/>
              </a:rPr>
              <a:t>דוגמה: </a:t>
            </a:r>
            <a:r>
              <a:rPr lang="en-US" dirty="0" smtClean="0">
                <a:latin typeface="Narkisim" pitchFamily="34" charset="-79"/>
                <a:cs typeface="Narkisim" pitchFamily="34" charset="-79"/>
              </a:rPr>
              <a:t>The Internet of Things</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דברים (חפצים, מכשירים) הכוללים מערכת משובצת (</a:t>
            </a:r>
            <a:r>
              <a:rPr lang="en-US" dirty="0" smtClean="0">
                <a:latin typeface="Narkisim" pitchFamily="34" charset="-79"/>
                <a:cs typeface="Narkisim" pitchFamily="34" charset="-79"/>
              </a:rPr>
              <a:t>embedded system</a:t>
            </a:r>
            <a:r>
              <a:rPr lang="he-IL" dirty="0" smtClean="0">
                <a:latin typeface="Narkisim" pitchFamily="34" charset="-79"/>
                <a:cs typeface="Narkisim" pitchFamily="34" charset="-79"/>
              </a:rPr>
              <a:t>) יוכלו לאחסן מידע רלוונטי, לעבד אותו, ולתקשר עם מכונות או דברים אחרים</a:t>
            </a:r>
          </a:p>
          <a:p>
            <a:pPr lvl="1"/>
            <a:r>
              <a:rPr lang="he-IL" dirty="0" smtClean="0">
                <a:latin typeface="Narkisim" pitchFamily="34" charset="-79"/>
                <a:cs typeface="Narkisim" pitchFamily="34" charset="-79"/>
              </a:rPr>
              <a:t>חבילת בשר ארוז תאחסן מידע על הטמפרטורה אליה נחשפה במהלך מסעה מהיצרן לחנות. במידה והטמפרטורה אליה נחשפה מסוכנת, תדווח לכלי הרכב ותוצא מהמשלוח</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he-IL" dirty="0" smtClean="0">
                <a:latin typeface="Narkisim" pitchFamily="34" charset="-79"/>
                <a:cs typeface="Narkisim" pitchFamily="34" charset="-79"/>
              </a:rPr>
              <a:t>כריית הנתונים היא אחד הפתרונות החשובים</a:t>
            </a:r>
            <a:endParaRPr lang="he-IL" dirty="0">
              <a:latin typeface="Narkisim" pitchFamily="34" charset="-79"/>
              <a:cs typeface="Narkisim" pitchFamily="34" charset="-79"/>
            </a:endParaRPr>
          </a:p>
        </p:txBody>
      </p:sp>
      <p:sp>
        <p:nvSpPr>
          <p:cNvPr id="3" name="Title 2"/>
          <p:cNvSpPr>
            <a:spLocks noGrp="1"/>
          </p:cNvSpPr>
          <p:nvPr>
            <p:ph type="title"/>
          </p:nvPr>
        </p:nvSpPr>
        <p:spPr/>
        <p:txBody>
          <a:bodyPr/>
          <a:lstStyle/>
          <a:p>
            <a:pPr algn="r"/>
            <a:r>
              <a:rPr lang="he-IL" dirty="0" smtClean="0">
                <a:latin typeface="Narkisim" pitchFamily="34" charset="-79"/>
                <a:cs typeface="Narkisim" pitchFamily="34" charset="-79"/>
              </a:rPr>
              <a:t>האתגר</a:t>
            </a:r>
            <a:endParaRPr lang="he-IL" dirty="0">
              <a:latin typeface="Narkisim" pitchFamily="34" charset="-79"/>
              <a:cs typeface="Narkisim" pitchFamily="34" charset="-79"/>
            </a:endParaRPr>
          </a:p>
        </p:txBody>
      </p:sp>
      <p:sp>
        <p:nvSpPr>
          <p:cNvPr id="4" name="Slide Number Placeholder 3"/>
          <p:cNvSpPr>
            <a:spLocks noGrp="1"/>
          </p:cNvSpPr>
          <p:nvPr>
            <p:ph type="sldNum" sz="quarter" idx="11"/>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האתגר</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lnSpcReduction="10000"/>
          </a:bodyPr>
          <a:lstStyle/>
          <a:p>
            <a:r>
              <a:rPr lang="he-IL" dirty="0" smtClean="0">
                <a:latin typeface="Narkisim" pitchFamily="34" charset="-79"/>
                <a:cs typeface="Narkisim" pitchFamily="34" charset="-79"/>
              </a:rPr>
              <a:t>חוק מור – יכולת החישוב גדלה באופן אקספוננציאלי</a:t>
            </a:r>
          </a:p>
          <a:p>
            <a:pPr lvl="1"/>
            <a:r>
              <a:rPr lang="he-IL" dirty="0" smtClean="0">
                <a:latin typeface="Narkisim" pitchFamily="34" charset="-79"/>
                <a:cs typeface="Narkisim" pitchFamily="34" charset="-79"/>
              </a:rPr>
              <a:t>ניתן לבצע אלגוריתמי ניתוח מורכבים בזמן סביר</a:t>
            </a:r>
          </a:p>
          <a:p>
            <a:r>
              <a:rPr lang="he-IL" dirty="0" smtClean="0">
                <a:latin typeface="Narkisim" pitchFamily="34" charset="-79"/>
                <a:cs typeface="Narkisim" pitchFamily="34" charset="-79"/>
              </a:rPr>
              <a:t>שיטות הניתוח הקלאסיות של מסדי נתונים לא מתמודדות היטב עם הנתונים החדשים</a:t>
            </a:r>
          </a:p>
          <a:p>
            <a:pPr lvl="1"/>
            <a:r>
              <a:rPr lang="he-IL" dirty="0" smtClean="0">
                <a:latin typeface="Narkisim" pitchFamily="34" charset="-79"/>
                <a:cs typeface="Narkisim" pitchFamily="34" charset="-79"/>
              </a:rPr>
              <a:t> מסדי נתונים פותחו כדי לטפל בנתונים מובנים		 (</a:t>
            </a:r>
            <a:r>
              <a:rPr lang="en-US" dirty="0" smtClean="0">
                <a:latin typeface="Narkisim" pitchFamily="34" charset="-79"/>
                <a:cs typeface="Narkisim" pitchFamily="34" charset="-79"/>
              </a:rPr>
              <a:t>structured data</a:t>
            </a:r>
            <a:r>
              <a:rPr lang="he-IL" dirty="0" smtClean="0">
                <a:latin typeface="Narkisim" pitchFamily="34" charset="-79"/>
                <a:cs typeface="Narkisim" pitchFamily="34" charset="-79"/>
              </a:rPr>
              <a:t>)</a:t>
            </a:r>
          </a:p>
          <a:p>
            <a:pPr lvl="2"/>
            <a:r>
              <a:rPr lang="he-IL" dirty="0" smtClean="0">
                <a:latin typeface="Narkisim" pitchFamily="34" charset="-79"/>
                <a:cs typeface="Narkisim" pitchFamily="34" charset="-79"/>
              </a:rPr>
              <a:t>רשומות, כשכל שדה ברשומה מכיל נתון ברור וידוע</a:t>
            </a:r>
          </a:p>
          <a:p>
            <a:pPr lvl="1"/>
            <a:r>
              <a:rPr lang="he-IL" dirty="0" smtClean="0">
                <a:latin typeface="Narkisim" pitchFamily="34" charset="-79"/>
                <a:cs typeface="Narkisim" pitchFamily="34" charset="-79"/>
              </a:rPr>
              <a:t>מסדי נתונים אינם מטפלים היטב בנתונים מובנים למחצה (</a:t>
            </a:r>
            <a:r>
              <a:rPr lang="en-US" dirty="0" smtClean="0">
                <a:latin typeface="Narkisim" pitchFamily="34" charset="-79"/>
                <a:cs typeface="Narkisim" pitchFamily="34" charset="-79"/>
              </a:rPr>
              <a:t>semi-structured</a:t>
            </a:r>
            <a:r>
              <a:rPr lang="he-IL" dirty="0" smtClean="0">
                <a:latin typeface="Narkisim" pitchFamily="34" charset="-79"/>
                <a:cs typeface="Narkisim" pitchFamily="34" charset="-79"/>
              </a:rPr>
              <a:t>) כמו מסמכי </a:t>
            </a:r>
            <a:r>
              <a:rPr lang="en-US" dirty="0" smtClean="0">
                <a:latin typeface="Narkisim" pitchFamily="34" charset="-79"/>
                <a:cs typeface="Narkisim" pitchFamily="34" charset="-79"/>
              </a:rPr>
              <a:t>XML</a:t>
            </a:r>
            <a:r>
              <a:rPr lang="he-IL" dirty="0" smtClean="0">
                <a:latin typeface="Narkisim" pitchFamily="34" charset="-79"/>
                <a:cs typeface="Narkisim" pitchFamily="34" charset="-79"/>
              </a:rPr>
              <a:t>, דפי </a:t>
            </a:r>
            <a:r>
              <a:rPr lang="en-US" dirty="0" smtClean="0">
                <a:latin typeface="Narkisim" pitchFamily="34" charset="-79"/>
                <a:cs typeface="Narkisim" pitchFamily="34" charset="-79"/>
              </a:rPr>
              <a:t>HTML</a:t>
            </a:r>
            <a:r>
              <a:rPr lang="he-IL" dirty="0" smtClean="0">
                <a:latin typeface="Narkisim" pitchFamily="34" charset="-79"/>
                <a:cs typeface="Narkisim" pitchFamily="34" charset="-79"/>
              </a:rPr>
              <a:t> ובנתונים לא מובנים (</a:t>
            </a:r>
            <a:r>
              <a:rPr lang="en-US" dirty="0" smtClean="0">
                <a:latin typeface="Narkisim" pitchFamily="34" charset="-79"/>
                <a:cs typeface="Narkisim" pitchFamily="34" charset="-79"/>
              </a:rPr>
              <a:t>unstructured</a:t>
            </a:r>
            <a:r>
              <a:rPr lang="he-IL" dirty="0" smtClean="0">
                <a:latin typeface="Narkisim" pitchFamily="34" charset="-79"/>
                <a:cs typeface="Narkisim" pitchFamily="34" charset="-79"/>
              </a:rPr>
              <a:t>) כמו טקסט חופשי, תמונות, אודיו, וידאו וכדומה</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האתגר</a:t>
            </a:r>
            <a:endParaRPr lang="he-IL" dirty="0">
              <a:latin typeface="Narkisim" pitchFamily="34" charset="-79"/>
              <a:cs typeface="Narkisim" pitchFamily="34" charset="-79"/>
            </a:endParaRPr>
          </a:p>
        </p:txBody>
      </p:sp>
      <p:pic>
        <p:nvPicPr>
          <p:cNvPr id="7" name="Picture 2"/>
          <p:cNvPicPr>
            <a:picLocks noChangeAspect="1" noChangeArrowheads="1"/>
          </p:cNvPicPr>
          <p:nvPr/>
        </p:nvPicPr>
        <p:blipFill>
          <a:blip r:embed="rId2" cstate="print"/>
          <a:srcRect l="20000" t="40000" r="18750" b="5263"/>
          <a:stretch>
            <a:fillRect/>
          </a:stretch>
        </p:blipFill>
        <p:spPr bwMode="auto">
          <a:xfrm>
            <a:off x="685800" y="1676400"/>
            <a:ext cx="7467600" cy="3962400"/>
          </a:xfrm>
          <a:prstGeom prst="rect">
            <a:avLst/>
          </a:prstGeom>
          <a:noFill/>
          <a:ln w="9525">
            <a:noFill/>
            <a:miter lim="800000"/>
            <a:headEnd/>
            <a:tailEnd/>
          </a:ln>
        </p:spPr>
      </p:pic>
      <p:sp>
        <p:nvSpPr>
          <p:cNvPr id="8" name="TextBox 7"/>
          <p:cNvSpPr txBox="1"/>
          <p:nvPr/>
        </p:nvSpPr>
        <p:spPr>
          <a:xfrm>
            <a:off x="564874" y="5726668"/>
            <a:ext cx="7664726" cy="369332"/>
          </a:xfrm>
          <a:prstGeom prst="rect">
            <a:avLst/>
          </a:prstGeom>
          <a:noFill/>
        </p:spPr>
        <p:txBody>
          <a:bodyPr wrap="none" rtlCol="1">
            <a:spAutoFit/>
          </a:bodyPr>
          <a:lstStyle/>
          <a:p>
            <a:r>
              <a:rPr lang="en-US" dirty="0" smtClean="0"/>
              <a:t>The Data Warehouse Institute (TDWI) – Best Practices Reports, 4</a:t>
            </a:r>
            <a:r>
              <a:rPr lang="en-US" baseline="30000" dirty="0" smtClean="0"/>
              <a:t>th</a:t>
            </a:r>
            <a:r>
              <a:rPr lang="en-US" dirty="0" smtClean="0"/>
              <a:t> Quarter 2011  </a:t>
            </a:r>
            <a:endParaRPr lang="he-IL" dirty="0"/>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מהי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612648" y="1600200"/>
            <a:ext cx="8153400" cy="5105400"/>
          </a:xfrm>
        </p:spPr>
        <p:txBody>
          <a:bodyPr>
            <a:normAutofit/>
          </a:bodyPr>
          <a:lstStyle/>
          <a:p>
            <a:r>
              <a:rPr lang="he-IL" sz="2800" dirty="0" smtClean="0">
                <a:latin typeface="Narkisim" pitchFamily="34" charset="-79"/>
                <a:cs typeface="Narkisim" pitchFamily="34" charset="-79"/>
              </a:rPr>
              <a:t>הוצאה (</a:t>
            </a:r>
            <a:r>
              <a:rPr lang="en-US" sz="2800" dirty="0" smtClean="0">
                <a:latin typeface="Narkisim" pitchFamily="34" charset="-79"/>
                <a:cs typeface="Narkisim" pitchFamily="34" charset="-79"/>
              </a:rPr>
              <a:t>extraction</a:t>
            </a:r>
            <a:r>
              <a:rPr lang="he-IL" sz="2800" dirty="0" smtClean="0">
                <a:latin typeface="Narkisim" pitchFamily="34" charset="-79"/>
                <a:cs typeface="Narkisim" pitchFamily="34" charset="-79"/>
              </a:rPr>
              <a:t>) לא טריוויאלית מן הנתונים של מידע חבוי, שלא היה ידוע קודם, ואשר יש לו פוטנציאל שימושי</a:t>
            </a:r>
          </a:p>
          <a:p>
            <a:pPr lvl="6">
              <a:buNone/>
            </a:pPr>
            <a:r>
              <a:rPr lang="he-IL" dirty="0" smtClean="0">
                <a:latin typeface="Narkisim" pitchFamily="34" charset="-79"/>
                <a:cs typeface="Narkisim" pitchFamily="34" charset="-79"/>
              </a:rPr>
              <a:t>ויליאם פרולי, גרגורי פיאטצקי-שפירו וכריסטופר מת'יוס</a:t>
            </a:r>
          </a:p>
          <a:p>
            <a:pPr lvl="1"/>
            <a:r>
              <a:rPr lang="he-IL" sz="2000" dirty="0" smtClean="0">
                <a:latin typeface="Narkisim" pitchFamily="34" charset="-79"/>
                <a:cs typeface="Narkisim" pitchFamily="34" charset="-79"/>
              </a:rPr>
              <a:t>כריית נתונים מאפשרת למצוא מידע בעל ערך, החבוי בתוך כמות עצומה של נתונים</a:t>
            </a:r>
          </a:p>
          <a:p>
            <a:pPr lvl="1"/>
            <a:r>
              <a:rPr lang="he-IL" sz="2000" dirty="0" smtClean="0">
                <a:latin typeface="Narkisim" pitchFamily="34" charset="-79"/>
                <a:cs typeface="Narkisim" pitchFamily="34" charset="-79"/>
              </a:rPr>
              <a:t>כריית נתונים היא ניתוח של נתונים ושימוש בטכניקות של תוכנה למציאת תבניות ומאפיינים חוזרים על עצמם בתוך כמויות גדולות של נתונים</a:t>
            </a:r>
          </a:p>
          <a:p>
            <a:pPr lvl="1"/>
            <a:r>
              <a:rPr lang="he-IL" sz="2000" dirty="0" smtClean="0">
                <a:latin typeface="Narkisim" pitchFamily="34" charset="-79"/>
                <a:cs typeface="Narkisim" pitchFamily="34" charset="-79"/>
              </a:rPr>
              <a:t>המחשב אחראי למצוא תבניות באמצעות זיהוי של חוקים ומאפיינים אשר קיימים בנתונים</a:t>
            </a:r>
          </a:p>
          <a:p>
            <a:pPr lvl="1"/>
            <a:r>
              <a:rPr lang="he-IL" sz="2000" dirty="0" smtClean="0">
                <a:latin typeface="Narkisim" pitchFamily="34" charset="-79"/>
                <a:cs typeface="Narkisim" pitchFamily="34" charset="-79"/>
              </a:rPr>
              <a:t>יש אפשרות "למצוא זהב" במקומות לא צפויים, שכן תוכנת כריית נתונים מגלה תבניות חבויות, שלא ניתן היה לגלות אותן בשיטות אחרות (או שהיו כה ברורות עד שאף אחד לא שם לב אליהן)</a:t>
            </a:r>
          </a:p>
          <a:p>
            <a:pPr lvl="1"/>
            <a:r>
              <a:rPr lang="he-IL" sz="2000" dirty="0" smtClean="0">
                <a:latin typeface="Narkisim" pitchFamily="34" charset="-79"/>
                <a:cs typeface="Narkisim" pitchFamily="34" charset="-79"/>
              </a:rPr>
              <a:t>זיכרו את האנלוגיה לפעולת הכרייה</a:t>
            </a:r>
            <a:endParaRPr lang="he-IL" sz="2000" dirty="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smtClean="0">
                <a:latin typeface="Narkisim" pitchFamily="34" charset="-79"/>
                <a:cs typeface="Narkisim" pitchFamily="34" charset="-79"/>
              </a:rPr>
              <a:t>Big Data</a:t>
            </a:r>
            <a:r>
              <a:rPr lang="he-IL" dirty="0" smtClean="0">
                <a:latin typeface="Narkisim" pitchFamily="34" charset="-79"/>
                <a:cs typeface="Narkisim" pitchFamily="34" charset="-79"/>
              </a:rPr>
              <a:t> – מאפיינים</a:t>
            </a:r>
            <a:endParaRPr lang="he-IL" dirty="0">
              <a:latin typeface="Narkisim" pitchFamily="34" charset="-79"/>
              <a:cs typeface="Narkisim" pitchFamily="34" charset="-79"/>
            </a:endParaRPr>
          </a:p>
        </p:txBody>
      </p:sp>
      <p:pic>
        <p:nvPicPr>
          <p:cNvPr id="5" name="Picture 2"/>
          <p:cNvPicPr>
            <a:picLocks noChangeAspect="1" noChangeArrowheads="1"/>
          </p:cNvPicPr>
          <p:nvPr/>
        </p:nvPicPr>
        <p:blipFill>
          <a:blip r:embed="rId2" cstate="print"/>
          <a:srcRect l="40000" t="32632" r="21250" b="15789"/>
          <a:stretch>
            <a:fillRect/>
          </a:stretch>
        </p:blipFill>
        <p:spPr bwMode="auto">
          <a:xfrm>
            <a:off x="2209800" y="1600200"/>
            <a:ext cx="5410201" cy="4275804"/>
          </a:xfrm>
          <a:prstGeom prst="rect">
            <a:avLst/>
          </a:prstGeom>
          <a:noFill/>
          <a:ln w="9525">
            <a:noFill/>
            <a:miter lim="800000"/>
            <a:headEnd/>
            <a:tailEnd/>
          </a:ln>
        </p:spPr>
      </p:pic>
      <p:sp>
        <p:nvSpPr>
          <p:cNvPr id="6" name="TextBox 5"/>
          <p:cNvSpPr txBox="1"/>
          <p:nvPr/>
        </p:nvSpPr>
        <p:spPr>
          <a:xfrm>
            <a:off x="457200" y="5955268"/>
            <a:ext cx="3528402" cy="307777"/>
          </a:xfrm>
          <a:prstGeom prst="rect">
            <a:avLst/>
          </a:prstGeom>
          <a:noFill/>
        </p:spPr>
        <p:txBody>
          <a:bodyPr wrap="none" rtlCol="1">
            <a:spAutoFit/>
          </a:bodyPr>
          <a:lstStyle/>
          <a:p>
            <a:r>
              <a:rPr lang="en-US" sz="1400" dirty="0" smtClean="0"/>
              <a:t>© Understanding Big Data, McGraw Hill 2012</a:t>
            </a:r>
            <a:endParaRPr lang="he-IL" sz="1400" dirty="0"/>
          </a:p>
        </p:txBody>
      </p:sp>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smtClean="0">
                <a:latin typeface="Narkisim" pitchFamily="34" charset="-79"/>
                <a:cs typeface="Narkisim" pitchFamily="34" charset="-79"/>
              </a:rPr>
              <a:t>Big Data</a:t>
            </a:r>
            <a:r>
              <a:rPr lang="he-IL" dirty="0" smtClean="0">
                <a:latin typeface="Narkisim" pitchFamily="34" charset="-79"/>
                <a:cs typeface="Narkisim" pitchFamily="34" charset="-79"/>
              </a:rPr>
              <a:t> – מאפיינים</a:t>
            </a:r>
            <a:endParaRPr lang="he-IL" dirty="0">
              <a:latin typeface="Narkisim" pitchFamily="34" charset="-79"/>
              <a:cs typeface="Narkisim" pitchFamily="34" charset="-79"/>
            </a:endParaRPr>
          </a:p>
        </p:txBody>
      </p:sp>
      <p:sp>
        <p:nvSpPr>
          <p:cNvPr id="6" name="TextBox 5"/>
          <p:cNvSpPr txBox="1"/>
          <p:nvPr/>
        </p:nvSpPr>
        <p:spPr>
          <a:xfrm>
            <a:off x="457200" y="5955268"/>
            <a:ext cx="3528402" cy="307777"/>
          </a:xfrm>
          <a:prstGeom prst="rect">
            <a:avLst/>
          </a:prstGeom>
          <a:noFill/>
        </p:spPr>
        <p:txBody>
          <a:bodyPr wrap="none" rtlCol="1">
            <a:spAutoFit/>
          </a:bodyPr>
          <a:lstStyle/>
          <a:p>
            <a:r>
              <a:rPr lang="en-US" sz="1400" dirty="0" smtClean="0"/>
              <a:t>© Understanding Big Data, McGraw Hill 2012</a:t>
            </a:r>
            <a:endParaRPr lang="he-IL" sz="1400" dirty="0"/>
          </a:p>
        </p:txBody>
      </p:sp>
      <p:pic>
        <p:nvPicPr>
          <p:cNvPr id="7" name="Picture 2"/>
          <p:cNvPicPr>
            <a:picLocks noChangeAspect="1" noChangeArrowheads="1"/>
          </p:cNvPicPr>
          <p:nvPr/>
        </p:nvPicPr>
        <p:blipFill>
          <a:blip r:embed="rId2" cstate="print"/>
          <a:srcRect l="40625" t="31579" r="23125" b="17895"/>
          <a:stretch>
            <a:fillRect/>
          </a:stretch>
        </p:blipFill>
        <p:spPr bwMode="auto">
          <a:xfrm>
            <a:off x="1828800" y="1676399"/>
            <a:ext cx="5257800" cy="4351283"/>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מגמות</a:t>
            </a:r>
            <a:endParaRPr lang="he-IL" dirty="0">
              <a:latin typeface="Narkisim" pitchFamily="34" charset="-79"/>
              <a:cs typeface="Narkisim" pitchFamily="34" charset="-79"/>
            </a:endParaRPr>
          </a:p>
        </p:txBody>
      </p:sp>
      <p:pic>
        <p:nvPicPr>
          <p:cNvPr id="5" name="Picture 2"/>
          <p:cNvPicPr>
            <a:picLocks noChangeAspect="1" noChangeArrowheads="1"/>
          </p:cNvPicPr>
          <p:nvPr/>
        </p:nvPicPr>
        <p:blipFill>
          <a:blip r:embed="rId2" cstate="print"/>
          <a:srcRect l="28125" t="28421" r="12500" b="16842"/>
          <a:stretch>
            <a:fillRect/>
          </a:stretch>
        </p:blipFill>
        <p:spPr bwMode="auto">
          <a:xfrm>
            <a:off x="914400" y="1676400"/>
            <a:ext cx="7239000" cy="3962400"/>
          </a:xfrm>
          <a:prstGeom prst="rect">
            <a:avLst/>
          </a:prstGeom>
          <a:noFill/>
          <a:ln w="9525">
            <a:noFill/>
            <a:miter lim="800000"/>
            <a:headEnd/>
            <a:tailEnd/>
          </a:ln>
        </p:spPr>
      </p:pic>
      <p:sp>
        <p:nvSpPr>
          <p:cNvPr id="6" name="TextBox 5"/>
          <p:cNvSpPr txBox="1"/>
          <p:nvPr/>
        </p:nvSpPr>
        <p:spPr>
          <a:xfrm>
            <a:off x="564874" y="5791200"/>
            <a:ext cx="7664726" cy="369332"/>
          </a:xfrm>
          <a:prstGeom prst="rect">
            <a:avLst/>
          </a:prstGeom>
          <a:noFill/>
        </p:spPr>
        <p:txBody>
          <a:bodyPr wrap="none" rtlCol="1">
            <a:spAutoFit/>
          </a:bodyPr>
          <a:lstStyle/>
          <a:p>
            <a:r>
              <a:rPr lang="en-US" dirty="0" smtClean="0"/>
              <a:t>The Data Warehouse Institute (TDWI) – Best Practices Reports, 4</a:t>
            </a:r>
            <a:r>
              <a:rPr lang="en-US" baseline="30000" dirty="0" smtClean="0"/>
              <a:t>th</a:t>
            </a:r>
            <a:r>
              <a:rPr lang="en-US" dirty="0" smtClean="0"/>
              <a:t> Quarter 2011  </a:t>
            </a:r>
            <a:endParaRPr lang="he-IL" dirty="0"/>
          </a:p>
        </p:txBody>
      </p:sp>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מגמות</a:t>
            </a:r>
            <a:endParaRPr lang="he-IL" dirty="0">
              <a:latin typeface="Narkisim" pitchFamily="34" charset="-79"/>
              <a:cs typeface="Narkisim" pitchFamily="34" charset="-79"/>
            </a:endParaRPr>
          </a:p>
        </p:txBody>
      </p:sp>
      <p:sp>
        <p:nvSpPr>
          <p:cNvPr id="7" name="TextBox 6"/>
          <p:cNvSpPr txBox="1"/>
          <p:nvPr/>
        </p:nvSpPr>
        <p:spPr>
          <a:xfrm>
            <a:off x="457200" y="5955268"/>
            <a:ext cx="3528402" cy="307777"/>
          </a:xfrm>
          <a:prstGeom prst="rect">
            <a:avLst/>
          </a:prstGeom>
          <a:noFill/>
        </p:spPr>
        <p:txBody>
          <a:bodyPr wrap="none" rtlCol="1">
            <a:spAutoFit/>
          </a:bodyPr>
          <a:lstStyle/>
          <a:p>
            <a:r>
              <a:rPr lang="en-US" sz="1400" dirty="0" smtClean="0"/>
              <a:t>© Understanding Big Data, McGraw Hill 2012</a:t>
            </a:r>
            <a:endParaRPr lang="he-IL" sz="1400" dirty="0"/>
          </a:p>
        </p:txBody>
      </p:sp>
      <p:pic>
        <p:nvPicPr>
          <p:cNvPr id="8" name="Picture 2"/>
          <p:cNvPicPr>
            <a:picLocks noChangeAspect="1" noChangeArrowheads="1"/>
          </p:cNvPicPr>
          <p:nvPr/>
        </p:nvPicPr>
        <p:blipFill>
          <a:blip r:embed="rId2" cstate="print"/>
          <a:srcRect l="33125" t="32632" r="16250" b="24210"/>
          <a:stretch>
            <a:fillRect/>
          </a:stretch>
        </p:blipFill>
        <p:spPr bwMode="auto">
          <a:xfrm>
            <a:off x="999893" y="1905000"/>
            <a:ext cx="6924907" cy="3505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מגמות</a:t>
            </a:r>
            <a:endParaRPr lang="he-IL" dirty="0">
              <a:latin typeface="Narkisim" pitchFamily="34" charset="-79"/>
              <a:cs typeface="Narkisim" pitchFamily="34" charset="-79"/>
            </a:endParaRPr>
          </a:p>
        </p:txBody>
      </p:sp>
      <p:pic>
        <p:nvPicPr>
          <p:cNvPr id="3076" name="Picture 4"/>
          <p:cNvPicPr>
            <a:picLocks noChangeAspect="1" noChangeArrowheads="1"/>
          </p:cNvPicPr>
          <p:nvPr/>
        </p:nvPicPr>
        <p:blipFill>
          <a:blip r:embed="rId2" cstate="print"/>
          <a:srcRect/>
          <a:stretch>
            <a:fillRect/>
          </a:stretch>
        </p:blipFill>
        <p:spPr bwMode="auto">
          <a:xfrm>
            <a:off x="1001713" y="1828800"/>
            <a:ext cx="7138987" cy="3968750"/>
          </a:xfrm>
          <a:prstGeom prst="rect">
            <a:avLst/>
          </a:prstGeom>
          <a:noFill/>
          <a:ln w="9525">
            <a:noFill/>
            <a:miter lim="800000"/>
            <a:headEnd/>
            <a:tailEnd/>
          </a:ln>
          <a:effectLst/>
        </p:spPr>
      </p:pic>
      <p:grpSp>
        <p:nvGrpSpPr>
          <p:cNvPr id="14" name="Group 11"/>
          <p:cNvGrpSpPr>
            <a:grpSpLocks/>
          </p:cNvGrpSpPr>
          <p:nvPr/>
        </p:nvGrpSpPr>
        <p:grpSpPr bwMode="auto">
          <a:xfrm>
            <a:off x="381000" y="5791200"/>
            <a:ext cx="8382000" cy="304800"/>
            <a:chOff x="288" y="3408"/>
            <a:chExt cx="5280" cy="192"/>
          </a:xfrm>
        </p:grpSpPr>
        <p:sp>
          <p:nvSpPr>
            <p:cNvPr id="15" name="Rectangle 12"/>
            <p:cNvSpPr>
              <a:spLocks noChangeArrowheads="1"/>
            </p:cNvSpPr>
            <p:nvPr/>
          </p:nvSpPr>
          <p:spPr bwMode="auto">
            <a:xfrm>
              <a:off x="288" y="3408"/>
              <a:ext cx="5280" cy="192"/>
            </a:xfrm>
            <a:prstGeom prst="rect">
              <a:avLst/>
            </a:prstGeom>
            <a:solidFill>
              <a:schemeClr val="bg1"/>
            </a:solidFill>
            <a:ln w="12700">
              <a:solidFill>
                <a:schemeClr val="tx1"/>
              </a:solidFill>
              <a:miter lim="800000"/>
              <a:headEnd/>
              <a:tailEnd/>
            </a:ln>
            <a:effectLst/>
          </p:spPr>
          <p:txBody>
            <a:bodyPr wrap="none" anchor="ctr"/>
            <a:lstStyle/>
            <a:p>
              <a:endParaRPr lang="he-IL"/>
            </a:p>
          </p:txBody>
        </p:sp>
        <p:sp>
          <p:nvSpPr>
            <p:cNvPr id="16" name="Rectangle 13"/>
            <p:cNvSpPr>
              <a:spLocks noChangeArrowheads="1"/>
            </p:cNvSpPr>
            <p:nvPr/>
          </p:nvSpPr>
          <p:spPr bwMode="auto">
            <a:xfrm>
              <a:off x="288" y="3413"/>
              <a:ext cx="5269" cy="155"/>
            </a:xfrm>
            <a:prstGeom prst="rect">
              <a:avLst/>
            </a:prstGeom>
            <a:noFill/>
            <a:ln w="12700">
              <a:noFill/>
              <a:miter lim="800000"/>
              <a:headEnd/>
              <a:tailEnd/>
            </a:ln>
            <a:effectLst/>
          </p:spPr>
          <p:txBody>
            <a:bodyPr lIns="0" tIns="0" rIns="0" bIns="0" anchor="b">
              <a:spAutoFit/>
            </a:bodyPr>
            <a:lstStyle/>
            <a:p>
              <a:pPr>
                <a:lnSpc>
                  <a:spcPts val="2000"/>
                </a:lnSpc>
              </a:pPr>
              <a:r>
                <a:rPr lang="en-US" sz="1200" b="0" dirty="0">
                  <a:solidFill>
                    <a:srgbClr val="0C6D9C"/>
                  </a:solidFill>
                </a:rPr>
                <a:t> </a:t>
              </a:r>
              <a:r>
                <a:rPr lang="en-US" sz="1400" b="0" dirty="0">
                  <a:latin typeface="Narkisim" pitchFamily="34" charset="-79"/>
                  <a:cs typeface="Narkisim" pitchFamily="34" charset="-79"/>
                </a:rPr>
                <a:t>From: R. Grossman, C. </a:t>
              </a:r>
              <a:r>
                <a:rPr lang="en-US" sz="1400" b="0" dirty="0" err="1">
                  <a:latin typeface="Narkisim" pitchFamily="34" charset="-79"/>
                  <a:cs typeface="Narkisim" pitchFamily="34" charset="-79"/>
                </a:rPr>
                <a:t>Kamath</a:t>
              </a:r>
              <a:r>
                <a:rPr lang="en-US" sz="1400" b="0" dirty="0">
                  <a:latin typeface="Narkisim" pitchFamily="34" charset="-79"/>
                  <a:cs typeface="Narkisim" pitchFamily="34" charset="-79"/>
                </a:rPr>
                <a:t>, V. Kumar, “Data Mining for Scientific and Engineering Applications”</a:t>
              </a:r>
            </a:p>
          </p:txBody>
        </p:sp>
      </p:grpSp>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מגמות</a:t>
            </a:r>
            <a:endParaRPr lang="he-IL" dirty="0">
              <a:latin typeface="Narkisim" pitchFamily="34" charset="-79"/>
              <a:cs typeface="Narkisim" pitchFamily="34" charset="-79"/>
            </a:endParaRPr>
          </a:p>
        </p:txBody>
      </p:sp>
      <p:pic>
        <p:nvPicPr>
          <p:cNvPr id="2050" name="Picture 2"/>
          <p:cNvPicPr>
            <a:picLocks noChangeAspect="1" noChangeArrowheads="1"/>
          </p:cNvPicPr>
          <p:nvPr/>
        </p:nvPicPr>
        <p:blipFill>
          <a:blip r:embed="rId2" cstate="print"/>
          <a:srcRect l="20000" t="18947" r="26875" b="21053"/>
          <a:stretch>
            <a:fillRect/>
          </a:stretch>
        </p:blipFill>
        <p:spPr bwMode="auto">
          <a:xfrm>
            <a:off x="762000" y="1524000"/>
            <a:ext cx="6705600" cy="4496696"/>
          </a:xfrm>
          <a:prstGeom prst="rect">
            <a:avLst/>
          </a:prstGeom>
          <a:noFill/>
          <a:ln w="9525">
            <a:noFill/>
            <a:miter lim="800000"/>
            <a:headEnd/>
            <a:tailEnd/>
          </a:ln>
        </p:spPr>
      </p:pic>
      <p:sp>
        <p:nvSpPr>
          <p:cNvPr id="6" name="TextBox 5"/>
          <p:cNvSpPr txBox="1"/>
          <p:nvPr/>
        </p:nvSpPr>
        <p:spPr>
          <a:xfrm>
            <a:off x="228600" y="6019800"/>
            <a:ext cx="8382000" cy="307777"/>
          </a:xfrm>
          <a:prstGeom prst="rect">
            <a:avLst/>
          </a:prstGeom>
          <a:noFill/>
        </p:spPr>
        <p:txBody>
          <a:bodyPr wrap="square" rtlCol="1">
            <a:spAutoFit/>
          </a:bodyPr>
          <a:lstStyle/>
          <a:p>
            <a:r>
              <a:rPr lang="en-US" sz="1400" dirty="0" smtClean="0"/>
              <a:t>© Big data: The next frontier for innovation, competition, and productivity.  McKinsey Global Institute, June 2011  </a:t>
            </a:r>
            <a:endParaRPr lang="he-IL" sz="1400" dirty="0"/>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he-IL" dirty="0" smtClean="0">
                <a:latin typeface="Narkisim" pitchFamily="34" charset="-79"/>
                <a:cs typeface="Narkisim" pitchFamily="34" charset="-79"/>
              </a:rPr>
              <a:t>היכן משתלבת כריית הנתונים?</a:t>
            </a:r>
          </a:p>
        </p:txBody>
      </p:sp>
      <p:sp>
        <p:nvSpPr>
          <p:cNvPr id="3" name="Title 2"/>
          <p:cNvSpPr>
            <a:spLocks noGrp="1"/>
          </p:cNvSpPr>
          <p:nvPr>
            <p:ph type="title"/>
          </p:nvPr>
        </p:nvSpPr>
        <p:spPr/>
        <p:txBody>
          <a:bodyPr/>
          <a:lstStyle/>
          <a:p>
            <a:pPr algn="r"/>
            <a:r>
              <a:rPr lang="he-IL" dirty="0" smtClean="0">
                <a:latin typeface="Narkisim" pitchFamily="34" charset="-79"/>
                <a:cs typeface="Narkisim" pitchFamily="34" charset="-79"/>
              </a:rPr>
              <a:t>גילוי מידע</a:t>
            </a:r>
            <a:endParaRPr lang="he-IL" dirty="0">
              <a:latin typeface="Narkisim" pitchFamily="34" charset="-79"/>
              <a:cs typeface="Narkisim" pitchFamily="34" charset="-79"/>
            </a:endParaRPr>
          </a:p>
        </p:txBody>
      </p:sp>
      <p:sp>
        <p:nvSpPr>
          <p:cNvPr id="4" name="Slide Number Placeholder 3"/>
          <p:cNvSpPr>
            <a:spLocks noGrp="1"/>
          </p:cNvSpPr>
          <p:nvPr>
            <p:ph type="sldNum" sz="quarter" idx="11"/>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המקורות של כריית הנתונים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3657600" y="1600200"/>
            <a:ext cx="5108448" cy="5105400"/>
          </a:xfrm>
        </p:spPr>
        <p:txBody>
          <a:bodyPr>
            <a:normAutofit/>
          </a:bodyPr>
          <a:lstStyle/>
          <a:p>
            <a:r>
              <a:rPr lang="he-IL" dirty="0" smtClean="0">
                <a:latin typeface="Narkisim" pitchFamily="34" charset="-79"/>
                <a:cs typeface="Narkisim" pitchFamily="34" charset="-79"/>
              </a:rPr>
              <a:t>כריית נתונים שואלת רעיונות מלמידת מכונה, בינה מלאכותית, זיהוי תבניות, וויזואליזציה, חישוב על (</a:t>
            </a:r>
            <a:r>
              <a:rPr lang="en-US" sz="2400" dirty="0" smtClean="0">
                <a:latin typeface="Narkisim" pitchFamily="34" charset="-79"/>
                <a:cs typeface="Narkisim" pitchFamily="34" charset="-79"/>
              </a:rPr>
              <a:t>HPC</a:t>
            </a:r>
            <a:r>
              <a:rPr lang="he-IL" dirty="0" smtClean="0">
                <a:latin typeface="Narkisim" pitchFamily="34" charset="-79"/>
                <a:cs typeface="Narkisim" pitchFamily="34" charset="-79"/>
              </a:rPr>
              <a:t>), סטטיסטיקה, מתמטיקה ומסדי נתונים</a:t>
            </a:r>
          </a:p>
          <a:p>
            <a:r>
              <a:rPr lang="he-IL" dirty="0" smtClean="0">
                <a:latin typeface="Narkisim" pitchFamily="34" charset="-79"/>
                <a:cs typeface="Narkisim" pitchFamily="34" charset="-79"/>
              </a:rPr>
              <a:t>השיטות המסורתיות יכולות להיות לא מתאימות בשל:</a:t>
            </a:r>
          </a:p>
          <a:p>
            <a:pPr lvl="1"/>
            <a:r>
              <a:rPr lang="he-IL" sz="2500" dirty="0" smtClean="0">
                <a:latin typeface="Narkisim" pitchFamily="34" charset="-79"/>
                <a:cs typeface="Narkisim" pitchFamily="34" charset="-79"/>
              </a:rPr>
              <a:t>כמות הנתונים הרבה</a:t>
            </a:r>
          </a:p>
          <a:p>
            <a:pPr lvl="1"/>
            <a:r>
              <a:rPr lang="he-IL" sz="2500" dirty="0" smtClean="0">
                <a:latin typeface="Narkisim" pitchFamily="34" charset="-79"/>
                <a:cs typeface="Narkisim" pitchFamily="34" charset="-79"/>
              </a:rPr>
              <a:t>מספר המימדים הגדול של הנתונים</a:t>
            </a:r>
          </a:p>
          <a:p>
            <a:pPr lvl="1"/>
            <a:r>
              <a:rPr lang="he-IL" sz="2500" dirty="0" smtClean="0">
                <a:latin typeface="Narkisim" pitchFamily="34" charset="-79"/>
                <a:cs typeface="Narkisim" pitchFamily="34" charset="-79"/>
              </a:rPr>
              <a:t>ההטרוגניות והאופי המבוזר של הנתונים</a:t>
            </a:r>
          </a:p>
        </p:txBody>
      </p:sp>
      <p:sp>
        <p:nvSpPr>
          <p:cNvPr id="4" name="Oval 3"/>
          <p:cNvSpPr>
            <a:spLocks noChangeArrowheads="1"/>
          </p:cNvSpPr>
          <p:nvPr/>
        </p:nvSpPr>
        <p:spPr bwMode="auto">
          <a:xfrm>
            <a:off x="749300" y="3962400"/>
            <a:ext cx="2057400" cy="2108200"/>
          </a:xfrm>
          <a:prstGeom prst="ellipse">
            <a:avLst/>
          </a:prstGeom>
          <a:solidFill>
            <a:schemeClr val="accent2"/>
          </a:solidFill>
          <a:ln w="12700">
            <a:solidFill>
              <a:schemeClr val="tx1"/>
            </a:solidFill>
            <a:round/>
            <a:headEnd type="none" w="sm" len="sm"/>
            <a:tailEnd type="none" w="sm" len="sm"/>
          </a:ln>
          <a:effectLst/>
        </p:spPr>
        <p:txBody>
          <a:bodyPr wrap="none" anchor="ctr"/>
          <a:lstStyle/>
          <a:p>
            <a:endParaRPr lang="he-IL"/>
          </a:p>
        </p:txBody>
      </p:sp>
      <p:sp>
        <p:nvSpPr>
          <p:cNvPr id="5" name="Oval 4"/>
          <p:cNvSpPr>
            <a:spLocks noChangeArrowheads="1"/>
          </p:cNvSpPr>
          <p:nvPr/>
        </p:nvSpPr>
        <p:spPr bwMode="auto">
          <a:xfrm>
            <a:off x="63500" y="2286000"/>
            <a:ext cx="2057400" cy="2108200"/>
          </a:xfrm>
          <a:prstGeom prst="ellipse">
            <a:avLst/>
          </a:prstGeom>
          <a:solidFill>
            <a:srgbClr val="CC3300"/>
          </a:solidFill>
          <a:ln w="12700">
            <a:solidFill>
              <a:schemeClr val="tx1"/>
            </a:solidFill>
            <a:round/>
            <a:headEnd type="none" w="sm" len="sm"/>
            <a:tailEnd type="none" w="sm" len="sm"/>
          </a:ln>
          <a:effectLst/>
        </p:spPr>
        <p:txBody>
          <a:bodyPr wrap="none" anchor="ctr"/>
          <a:lstStyle/>
          <a:p>
            <a:endParaRPr lang="he-IL"/>
          </a:p>
        </p:txBody>
      </p:sp>
      <p:sp>
        <p:nvSpPr>
          <p:cNvPr id="6" name="Oval 9"/>
          <p:cNvSpPr>
            <a:spLocks noChangeArrowheads="1"/>
          </p:cNvSpPr>
          <p:nvPr/>
        </p:nvSpPr>
        <p:spPr bwMode="auto">
          <a:xfrm>
            <a:off x="1739900" y="2362200"/>
            <a:ext cx="2057400" cy="21082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he-IL"/>
          </a:p>
        </p:txBody>
      </p:sp>
      <p:sp>
        <p:nvSpPr>
          <p:cNvPr id="7" name="Text Box 10"/>
          <p:cNvSpPr txBox="1">
            <a:spLocks noChangeArrowheads="1"/>
          </p:cNvSpPr>
          <p:nvPr/>
        </p:nvSpPr>
        <p:spPr bwMode="auto">
          <a:xfrm>
            <a:off x="1828800" y="2894013"/>
            <a:ext cx="2133600" cy="646331"/>
          </a:xfrm>
          <a:prstGeom prst="rect">
            <a:avLst/>
          </a:prstGeom>
          <a:noFill/>
          <a:ln w="12700">
            <a:noFill/>
            <a:miter lim="800000"/>
            <a:headEnd type="none" w="sm" len="sm"/>
            <a:tailEnd type="none" w="sm" len="sm"/>
          </a:ln>
          <a:effectLst/>
        </p:spPr>
        <p:txBody>
          <a:bodyPr lIns="0" rIns="0">
            <a:spAutoFit/>
          </a:bodyPr>
          <a:lstStyle/>
          <a:p>
            <a:pPr algn="ctr" rtl="1"/>
            <a:r>
              <a:rPr lang="he-IL" sz="1800" b="0" dirty="0" smtClean="0">
                <a:latin typeface="Narkisim" pitchFamily="34" charset="-79"/>
                <a:cs typeface="Narkisim" pitchFamily="34" charset="-79"/>
              </a:rPr>
              <a:t>למידת מכונה/</a:t>
            </a:r>
          </a:p>
          <a:p>
            <a:pPr algn="ctr" rtl="1"/>
            <a:r>
              <a:rPr lang="he-IL" dirty="0" smtClean="0">
                <a:latin typeface="Narkisim" pitchFamily="34" charset="-79"/>
                <a:cs typeface="Narkisim" pitchFamily="34" charset="-79"/>
              </a:rPr>
              <a:t>זיהוי תבניות</a:t>
            </a:r>
            <a:endParaRPr lang="en-US" sz="1800" b="0" dirty="0">
              <a:latin typeface="Narkisim" pitchFamily="34" charset="-79"/>
              <a:cs typeface="Narkisim" pitchFamily="34" charset="-79"/>
            </a:endParaRPr>
          </a:p>
        </p:txBody>
      </p:sp>
      <p:sp>
        <p:nvSpPr>
          <p:cNvPr id="8" name="Text Box 11"/>
          <p:cNvSpPr txBox="1">
            <a:spLocks noChangeArrowheads="1"/>
          </p:cNvSpPr>
          <p:nvPr/>
        </p:nvSpPr>
        <p:spPr bwMode="auto">
          <a:xfrm>
            <a:off x="292100" y="2879725"/>
            <a:ext cx="1371600" cy="646331"/>
          </a:xfrm>
          <a:prstGeom prst="rect">
            <a:avLst/>
          </a:prstGeom>
          <a:noFill/>
          <a:ln w="12700">
            <a:noFill/>
            <a:miter lim="800000"/>
            <a:headEnd type="none" w="sm" len="sm"/>
            <a:tailEnd type="none" w="sm" len="sm"/>
          </a:ln>
          <a:effectLst/>
        </p:spPr>
        <p:txBody>
          <a:bodyPr>
            <a:spAutoFit/>
          </a:bodyPr>
          <a:lstStyle/>
          <a:p>
            <a:pPr algn="ctr" rtl="1">
              <a:spcBef>
                <a:spcPct val="50000"/>
              </a:spcBef>
            </a:pPr>
            <a:r>
              <a:rPr lang="he-IL" dirty="0" smtClean="0">
                <a:latin typeface="Narkisim" pitchFamily="34" charset="-79"/>
                <a:cs typeface="Narkisim" pitchFamily="34" charset="-79"/>
              </a:rPr>
              <a:t>סטטיסטיקה/</a:t>
            </a:r>
            <a:r>
              <a:rPr lang="en-US" dirty="0" smtClean="0">
                <a:latin typeface="Narkisim" pitchFamily="34" charset="-79"/>
                <a:cs typeface="Narkisim" pitchFamily="34" charset="-79"/>
              </a:rPr>
              <a:t>AI</a:t>
            </a:r>
            <a:endParaRPr lang="en-US" sz="1800" b="0" dirty="0">
              <a:latin typeface="Narkisim" pitchFamily="34" charset="-79"/>
              <a:cs typeface="Narkisim" pitchFamily="34" charset="-79"/>
            </a:endParaRPr>
          </a:p>
        </p:txBody>
      </p:sp>
      <p:sp>
        <p:nvSpPr>
          <p:cNvPr id="9" name="Oval 12"/>
          <p:cNvSpPr>
            <a:spLocks noChangeArrowheads="1"/>
          </p:cNvSpPr>
          <p:nvPr/>
        </p:nvSpPr>
        <p:spPr bwMode="auto">
          <a:xfrm>
            <a:off x="1054100" y="3505200"/>
            <a:ext cx="1504950" cy="1543050"/>
          </a:xfrm>
          <a:prstGeom prst="ellipse">
            <a:avLst/>
          </a:prstGeom>
          <a:solidFill>
            <a:srgbClr val="66CCFF"/>
          </a:solidFill>
          <a:ln w="12700">
            <a:solidFill>
              <a:schemeClr val="tx1"/>
            </a:solidFill>
            <a:round/>
            <a:headEnd type="none" w="sm" len="sm"/>
            <a:tailEnd type="none" w="sm" len="sm"/>
          </a:ln>
          <a:effectLst/>
        </p:spPr>
        <p:txBody>
          <a:bodyPr wrap="none" anchor="ctr"/>
          <a:lstStyle/>
          <a:p>
            <a:pPr algn="ctr"/>
            <a:r>
              <a:rPr lang="he-IL" sz="1800" dirty="0" smtClean="0">
                <a:latin typeface="Narkisim" pitchFamily="34" charset="-79"/>
                <a:cs typeface="Narkisim" pitchFamily="34" charset="-79"/>
              </a:rPr>
              <a:t>כריית נתונים</a:t>
            </a:r>
            <a:endParaRPr lang="en-US" sz="1800" dirty="0">
              <a:latin typeface="Narkisim" pitchFamily="34" charset="-79"/>
              <a:cs typeface="Narkisim" pitchFamily="34" charset="-79"/>
            </a:endParaRPr>
          </a:p>
        </p:txBody>
      </p:sp>
      <p:sp>
        <p:nvSpPr>
          <p:cNvPr id="10" name="Text Box 13"/>
          <p:cNvSpPr txBox="1">
            <a:spLocks noChangeArrowheads="1"/>
          </p:cNvSpPr>
          <p:nvPr/>
        </p:nvSpPr>
        <p:spPr bwMode="auto">
          <a:xfrm>
            <a:off x="1206500" y="5105400"/>
            <a:ext cx="1447800" cy="369332"/>
          </a:xfrm>
          <a:prstGeom prst="rect">
            <a:avLst/>
          </a:prstGeom>
          <a:noFill/>
          <a:ln w="12700">
            <a:noFill/>
            <a:miter lim="800000"/>
            <a:headEnd type="none" w="sm" len="sm"/>
            <a:tailEnd type="none" w="sm" len="sm"/>
          </a:ln>
          <a:effectLst/>
        </p:spPr>
        <p:txBody>
          <a:bodyPr>
            <a:spAutoFit/>
          </a:bodyPr>
          <a:lstStyle/>
          <a:p>
            <a:pPr algn="ctr" rtl="1">
              <a:spcBef>
                <a:spcPct val="50000"/>
              </a:spcBef>
            </a:pPr>
            <a:r>
              <a:rPr lang="he-IL" dirty="0" smtClean="0">
                <a:latin typeface="Narkisim" pitchFamily="34" charset="-79"/>
                <a:cs typeface="Narkisim" pitchFamily="34" charset="-79"/>
              </a:rPr>
              <a:t>מסדי נתונים</a:t>
            </a:r>
            <a:endParaRPr lang="en-US" sz="1800" b="0" dirty="0">
              <a:latin typeface="Narkisim" pitchFamily="34" charset="-79"/>
              <a:cs typeface="Narkisim" pitchFamily="34" charset="-79"/>
            </a:endParaRPr>
          </a:p>
        </p:txBody>
      </p:sp>
      <p:sp>
        <p:nvSpPr>
          <p:cNvPr id="11" name="Slide Number Placeholder 10"/>
          <p:cNvSpPr>
            <a:spLocks noGrp="1"/>
          </p:cNvSpPr>
          <p:nvPr>
            <p:ph type="sldNum" sz="quarter" idx="12"/>
          </p:nvPr>
        </p:nvSpPr>
        <p:spPr/>
        <p:txBody>
          <a:bodyPr>
            <a:normAutofit fontScale="85000" lnSpcReduction="20000"/>
          </a:bodyPr>
          <a:lstStyle/>
          <a:p>
            <a:fld id="{B6F15528-21DE-4FAA-801E-634DDDAF4B2B}"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מדוע כל כך הרבה דיסיפלינות?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612648" y="1600200"/>
            <a:ext cx="8153400" cy="4724400"/>
          </a:xfrm>
        </p:spPr>
        <p:txBody>
          <a:bodyPr>
            <a:normAutofit lnSpcReduction="10000"/>
          </a:bodyPr>
          <a:lstStyle/>
          <a:p>
            <a:r>
              <a:rPr lang="he-IL" dirty="0" smtClean="0">
                <a:latin typeface="Narkisim" pitchFamily="34" charset="-79"/>
                <a:cs typeface="Narkisim" pitchFamily="34" charset="-79"/>
              </a:rPr>
              <a:t>כמויות עצומות של מידע</a:t>
            </a:r>
          </a:p>
          <a:p>
            <a:pPr lvl="1"/>
            <a:r>
              <a:rPr lang="he-IL" dirty="0" smtClean="0">
                <a:latin typeface="Narkisim" pitchFamily="34" charset="-79"/>
                <a:cs typeface="Narkisim" pitchFamily="34" charset="-79"/>
              </a:rPr>
              <a:t>הסתלמות (</a:t>
            </a:r>
            <a:r>
              <a:rPr lang="en-US" dirty="0" smtClean="0">
                <a:latin typeface="Narkisim" pitchFamily="34" charset="-79"/>
                <a:cs typeface="Narkisim" pitchFamily="34" charset="-79"/>
              </a:rPr>
              <a:t>scalability</a:t>
            </a:r>
            <a:r>
              <a:rPr lang="he-IL" dirty="0" smtClean="0">
                <a:latin typeface="Narkisim" pitchFamily="34" charset="-79"/>
                <a:cs typeface="Narkisim" pitchFamily="34" charset="-79"/>
              </a:rPr>
              <a:t>) של האלגוריתם חשובה</a:t>
            </a:r>
          </a:p>
          <a:p>
            <a:r>
              <a:rPr lang="he-IL" dirty="0" smtClean="0">
                <a:latin typeface="Narkisim" pitchFamily="34" charset="-79"/>
                <a:cs typeface="Narkisim" pitchFamily="34" charset="-79"/>
              </a:rPr>
              <a:t>לנתונים יש מימדים רבים</a:t>
            </a:r>
          </a:p>
          <a:p>
            <a:pPr lvl="1"/>
            <a:r>
              <a:rPr lang="he-IL" dirty="0" smtClean="0">
                <a:latin typeface="Narkisim" pitchFamily="34" charset="-79"/>
                <a:cs typeface="Narkisim" pitchFamily="34" charset="-79"/>
              </a:rPr>
              <a:t>כל מאפיין מימד, בגנטיקה ניתן להגיע לעשרות אלפי מימדים</a:t>
            </a:r>
          </a:p>
          <a:p>
            <a:r>
              <a:rPr lang="he-IL" dirty="0" smtClean="0">
                <a:latin typeface="Narkisim" pitchFamily="34" charset="-79"/>
                <a:cs typeface="Narkisim" pitchFamily="34" charset="-79"/>
              </a:rPr>
              <a:t>נתונים מורכבים מאד</a:t>
            </a:r>
          </a:p>
          <a:p>
            <a:pPr lvl="1"/>
            <a:r>
              <a:rPr lang="he-IL" dirty="0" smtClean="0">
                <a:latin typeface="Narkisim" pitchFamily="34" charset="-79"/>
                <a:cs typeface="Narkisim" pitchFamily="34" charset="-79"/>
              </a:rPr>
              <a:t>זרמי מידע ונתונים מסנסורים, סדרות זמן, נתונים בעלי חתימת זמן, נתונים רצפיים, נתונים מובנים, גרפים, רשתות חברתיות, מסדי נתונים שונים, נתונים מרחביים, נתוני זמן ומרחב, מולטימדיה, טקסט, ווב, תוכנות, סימולציות מדעיות</a:t>
            </a:r>
          </a:p>
          <a:p>
            <a:r>
              <a:rPr lang="he-IL" dirty="0" smtClean="0">
                <a:latin typeface="Narkisim" pitchFamily="34" charset="-79"/>
                <a:cs typeface="Narkisim" pitchFamily="34" charset="-79"/>
              </a:rPr>
              <a:t>יישומים חדשניים ומורכבים</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כריית נתונים לעומת למידת מכונה</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כריית נתונים עוסקת בכמויות עצומות של מידע</a:t>
            </a:r>
            <a:endParaRPr lang="he-IL" sz="2500" dirty="0" smtClean="0">
              <a:latin typeface="Narkisim" pitchFamily="34" charset="-79"/>
              <a:cs typeface="Narkisim" pitchFamily="34" charset="-79"/>
            </a:endParaRPr>
          </a:p>
          <a:p>
            <a:pPr lvl="1"/>
            <a:r>
              <a:rPr lang="he-IL" dirty="0" smtClean="0">
                <a:latin typeface="Narkisim" pitchFamily="34" charset="-79"/>
                <a:cs typeface="Narkisim" pitchFamily="34" charset="-79"/>
              </a:rPr>
              <a:t>יעילות האלגוריתם חשובה</a:t>
            </a:r>
          </a:p>
          <a:p>
            <a:pPr lvl="1"/>
            <a:r>
              <a:rPr lang="he-IL" dirty="0" smtClean="0">
                <a:latin typeface="Narkisim" pitchFamily="34" charset="-79"/>
                <a:cs typeface="Narkisim" pitchFamily="34" charset="-79"/>
              </a:rPr>
              <a:t>הסתלמות (</a:t>
            </a:r>
            <a:r>
              <a:rPr lang="en-US" dirty="0" smtClean="0">
                <a:latin typeface="Narkisim" pitchFamily="34" charset="-79"/>
                <a:cs typeface="Narkisim" pitchFamily="34" charset="-79"/>
              </a:rPr>
              <a:t>scalability</a:t>
            </a:r>
            <a:r>
              <a:rPr lang="he-IL" dirty="0" smtClean="0">
                <a:latin typeface="Narkisim" pitchFamily="34" charset="-79"/>
                <a:cs typeface="Narkisim" pitchFamily="34" charset="-79"/>
              </a:rPr>
              <a:t>) של האלגוריתם חשובה</a:t>
            </a:r>
          </a:p>
          <a:p>
            <a:r>
              <a:rPr lang="he-IL" dirty="0" smtClean="0">
                <a:latin typeface="Narkisim" pitchFamily="34" charset="-79"/>
                <a:cs typeface="Narkisim" pitchFamily="34" charset="-79"/>
              </a:rPr>
              <a:t>עוסקת בנתונים מן העולם האמיתי</a:t>
            </a:r>
          </a:p>
          <a:p>
            <a:pPr lvl="1"/>
            <a:r>
              <a:rPr lang="he-IL" dirty="0" smtClean="0">
                <a:latin typeface="Narkisim" pitchFamily="34" charset="-79"/>
                <a:cs typeface="Narkisim" pitchFamily="34" charset="-79"/>
              </a:rPr>
              <a:t>הרבה ערכים חסרים</a:t>
            </a:r>
          </a:p>
          <a:p>
            <a:pPr lvl="1"/>
            <a:r>
              <a:rPr lang="he-IL" dirty="0" smtClean="0">
                <a:latin typeface="Narkisim" pitchFamily="34" charset="-79"/>
                <a:cs typeface="Narkisim" pitchFamily="34" charset="-79"/>
              </a:rPr>
              <a:t>הנתונים קיימים ולא נאספו או נוצרו במיוחד</a:t>
            </a:r>
          </a:p>
          <a:p>
            <a:pPr lvl="1"/>
            <a:r>
              <a:rPr lang="he-IL" dirty="0" smtClean="0">
                <a:latin typeface="Narkisim" pitchFamily="34" charset="-79"/>
                <a:cs typeface="Narkisim" pitchFamily="34" charset="-79"/>
              </a:rPr>
              <a:t>הנתונים אינם סטטיים אלא מתעדכנים</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מהי כריית נתונים?</a:t>
            </a:r>
            <a:endParaRPr lang="he-IL" dirty="0">
              <a:latin typeface="Narkisim" pitchFamily="34" charset="-79"/>
              <a:cs typeface="Narkisim" pitchFamily="34" charset="-79"/>
            </a:endParaRPr>
          </a:p>
        </p:txBody>
      </p:sp>
      <p:pic>
        <p:nvPicPr>
          <p:cNvPr id="1026" name="Picture 2"/>
          <p:cNvPicPr>
            <a:picLocks noChangeAspect="1" noChangeArrowheads="1"/>
          </p:cNvPicPr>
          <p:nvPr/>
        </p:nvPicPr>
        <p:blipFill>
          <a:blip r:embed="rId2" cstate="print"/>
          <a:srcRect l="30625" t="17895" r="17500" b="22105"/>
          <a:stretch>
            <a:fillRect/>
          </a:stretch>
        </p:blipFill>
        <p:spPr bwMode="auto">
          <a:xfrm>
            <a:off x="1371600" y="1676400"/>
            <a:ext cx="6781800" cy="4657381"/>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latin typeface="Narkisim" pitchFamily="34" charset="-79"/>
                <a:cs typeface="Narkisim" pitchFamily="34" charset="-79"/>
              </a:rPr>
              <a:t>כריית נתונים לעומת הסקה סטטיסטית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הסקה סטטיסטית אינה מתאימה לנתונים נומינליים (זכר/נקבה)</a:t>
            </a:r>
          </a:p>
          <a:p>
            <a:r>
              <a:rPr lang="he-IL" dirty="0" smtClean="0">
                <a:latin typeface="Narkisim" pitchFamily="34" charset="-79"/>
                <a:cs typeface="Narkisim" pitchFamily="34" charset="-79"/>
              </a:rPr>
              <a:t>הסקה סטטיסטית מתבססת אך ורק על הנתונים</a:t>
            </a:r>
          </a:p>
          <a:p>
            <a:pPr lvl="1"/>
            <a:r>
              <a:rPr lang="he-IL" dirty="0" smtClean="0">
                <a:latin typeface="Narkisim" pitchFamily="34" charset="-79"/>
                <a:cs typeface="Narkisim" pitchFamily="34" charset="-79"/>
              </a:rPr>
              <a:t>לא ניתן לכלול בתוכה גופי ידע ספציפיים</a:t>
            </a:r>
          </a:p>
          <a:p>
            <a:r>
              <a:rPr lang="he-IL" dirty="0" smtClean="0">
                <a:latin typeface="Narkisim" pitchFamily="34" charset="-79"/>
                <a:cs typeface="Narkisim" pitchFamily="34" charset="-79"/>
              </a:rPr>
              <a:t>קשה מאד לנתח את התוצאות</a:t>
            </a:r>
          </a:p>
          <a:p>
            <a:r>
              <a:rPr lang="he-IL" dirty="0" smtClean="0">
                <a:latin typeface="Narkisim" pitchFamily="34" charset="-79"/>
                <a:cs typeface="Narkisim" pitchFamily="34" charset="-79"/>
              </a:rPr>
              <a:t>חייבת להיות מלווה במומחה לצורך הבנת התוצאות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כריית נתונים לעומת מסדי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דוגמאות לדו"חות של מערכות בסיסי נתונים</a:t>
            </a:r>
            <a:endParaRPr lang="he-IL" sz="2500" dirty="0" smtClean="0">
              <a:latin typeface="Narkisim" pitchFamily="34" charset="-79"/>
              <a:cs typeface="Narkisim" pitchFamily="34" charset="-79"/>
            </a:endParaRPr>
          </a:p>
          <a:p>
            <a:pPr lvl="1"/>
            <a:r>
              <a:rPr lang="he-IL" dirty="0" smtClean="0">
                <a:latin typeface="Narkisim" pitchFamily="34" charset="-79"/>
                <a:cs typeface="Narkisim" pitchFamily="34" charset="-79"/>
              </a:rPr>
              <a:t>המכירות בחודש האחרון בכל מחלקה</a:t>
            </a:r>
          </a:p>
          <a:p>
            <a:pPr lvl="1"/>
            <a:r>
              <a:rPr lang="he-IL" dirty="0" smtClean="0">
                <a:latin typeface="Narkisim" pitchFamily="34" charset="-79"/>
                <a:cs typeface="Narkisim" pitchFamily="34" charset="-79"/>
              </a:rPr>
              <a:t>המכירות בכל מחלקה מקובצות לפי מין הלקוח וקבוצת הגיל</a:t>
            </a:r>
          </a:p>
          <a:p>
            <a:pPr lvl="1"/>
            <a:r>
              <a:rPr lang="he-IL" dirty="0" smtClean="0">
                <a:latin typeface="Narkisim" pitchFamily="34" charset="-79"/>
                <a:cs typeface="Narkisim" pitchFamily="34" charset="-79"/>
              </a:rPr>
              <a:t>רשימת הלקוחות שלא מחדשים את חוזה ההתקשרות</a:t>
            </a:r>
          </a:p>
          <a:p>
            <a:r>
              <a:rPr lang="he-IL" dirty="0" smtClean="0">
                <a:latin typeface="Narkisim" pitchFamily="34" charset="-79"/>
                <a:cs typeface="Narkisim" pitchFamily="34" charset="-79"/>
              </a:rPr>
              <a:t>דוגמאות לשאלות הנשאלות במערכות כריית נתונים</a:t>
            </a:r>
          </a:p>
          <a:p>
            <a:pPr lvl="1"/>
            <a:r>
              <a:rPr lang="he-IL" dirty="0" smtClean="0">
                <a:latin typeface="Narkisim" pitchFamily="34" charset="-79"/>
                <a:cs typeface="Narkisim" pitchFamily="34" charset="-79"/>
              </a:rPr>
              <a:t>מהם המאפיינים של לקוחות שאינם מחדשים את חוזה ההתקשרות וכיצד הם שונים מלקוחות שמחדשים אותו?</a:t>
            </a:r>
          </a:p>
          <a:p>
            <a:pPr lvl="1"/>
            <a:r>
              <a:rPr lang="he-IL" dirty="0" smtClean="0">
                <a:latin typeface="Narkisim" pitchFamily="34" charset="-79"/>
                <a:cs typeface="Narkisim" pitchFamily="34" charset="-79"/>
              </a:rPr>
              <a:t>אלו לקוחות קיימים יתעניינו במוצר או בשרות חדש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כריית נתונים לעומת...</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lnSpcReduction="10000"/>
          </a:bodyPr>
          <a:lstStyle/>
          <a:p>
            <a:r>
              <a:rPr lang="he-IL" dirty="0" smtClean="0">
                <a:latin typeface="Narkisim" pitchFamily="34" charset="-79"/>
                <a:cs typeface="Narkisim" pitchFamily="34" charset="-79"/>
              </a:rPr>
              <a:t>מחסני נתונים (</a:t>
            </a:r>
            <a:r>
              <a:rPr lang="en-US" dirty="0" smtClean="0">
                <a:latin typeface="Narkisim" pitchFamily="34" charset="-79"/>
                <a:cs typeface="Narkisim" pitchFamily="34" charset="-79"/>
              </a:rPr>
              <a:t>Data Warehouse</a:t>
            </a:r>
            <a:r>
              <a:rPr lang="he-IL" dirty="0" smtClean="0">
                <a:latin typeface="Narkisim" pitchFamily="34" charset="-79"/>
                <a:cs typeface="Narkisim" pitchFamily="34" charset="-79"/>
              </a:rPr>
              <a:t>)</a:t>
            </a:r>
            <a:endParaRPr lang="he-IL" sz="2500" dirty="0" smtClean="0">
              <a:latin typeface="Narkisim" pitchFamily="34" charset="-79"/>
              <a:cs typeface="Narkisim" pitchFamily="34" charset="-79"/>
            </a:endParaRPr>
          </a:p>
          <a:p>
            <a:pPr lvl="1"/>
            <a:r>
              <a:rPr lang="he-IL" dirty="0" smtClean="0">
                <a:latin typeface="Narkisim" pitchFamily="34" charset="-79"/>
                <a:cs typeface="Narkisim" pitchFamily="34" charset="-79"/>
              </a:rPr>
              <a:t>מאגר נתונים מרכזי, הניתן לתשאול. מאפשר</a:t>
            </a:r>
          </a:p>
          <a:p>
            <a:pPr lvl="2"/>
            <a:r>
              <a:rPr lang="he-IL" dirty="0" smtClean="0">
                <a:latin typeface="Narkisim" pitchFamily="34" charset="-79"/>
                <a:cs typeface="Narkisim" pitchFamily="34" charset="-79"/>
              </a:rPr>
              <a:t>להוציא נתונים ותוצאות ניתוחים מן העבר</a:t>
            </a:r>
          </a:p>
          <a:p>
            <a:pPr lvl="2"/>
            <a:r>
              <a:rPr lang="he-IL" dirty="0" smtClean="0">
                <a:latin typeface="Narkisim" pitchFamily="34" charset="-79"/>
                <a:cs typeface="Narkisim" pitchFamily="34" charset="-79"/>
              </a:rPr>
              <a:t>להתגבר על חוסר עקביות בשל תסדירים שונים בנתוני עבר</a:t>
            </a:r>
          </a:p>
          <a:p>
            <a:pPr lvl="2"/>
            <a:r>
              <a:rPr lang="he-IL" dirty="0" smtClean="0">
                <a:latin typeface="Narkisim" pitchFamily="34" charset="-79"/>
                <a:cs typeface="Narkisim" pitchFamily="34" charset="-79"/>
              </a:rPr>
              <a:t>לשלב נתונים ממקורות שונים בארגון, ללא תלות במקום, בתסדיר או בדרישות התקשורת</a:t>
            </a:r>
          </a:p>
          <a:p>
            <a:pPr lvl="2"/>
            <a:r>
              <a:rPr lang="he-IL" dirty="0" smtClean="0">
                <a:latin typeface="Narkisim" pitchFamily="34" charset="-79"/>
                <a:cs typeface="Narkisim" pitchFamily="34" charset="-79"/>
              </a:rPr>
              <a:t>לשלב ידע נוסף או ידע של מומחה</a:t>
            </a:r>
          </a:p>
          <a:p>
            <a:r>
              <a:rPr lang="en-US" dirty="0" smtClean="0">
                <a:latin typeface="Narkisim" pitchFamily="34" charset="-79"/>
                <a:cs typeface="Narkisim" pitchFamily="34" charset="-79"/>
              </a:rPr>
              <a:t>OLAP</a:t>
            </a:r>
            <a:r>
              <a:rPr lang="he-IL" dirty="0" smtClean="0">
                <a:latin typeface="Narkisim" pitchFamily="34" charset="-79"/>
                <a:cs typeface="Narkisim" pitchFamily="34" charset="-79"/>
              </a:rPr>
              <a:t> (</a:t>
            </a:r>
            <a:r>
              <a:rPr lang="en-US" dirty="0" smtClean="0">
                <a:latin typeface="Narkisim" pitchFamily="34" charset="-79"/>
                <a:cs typeface="Narkisim" pitchFamily="34" charset="-79"/>
              </a:rPr>
              <a:t>On-Line Analytical Processing</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קוביית נתונים, המאפשרת פעולות של </a:t>
            </a:r>
            <a:r>
              <a:rPr lang="en-US" dirty="0" smtClean="0">
                <a:latin typeface="Narkisim" pitchFamily="34" charset="-79"/>
                <a:cs typeface="Narkisim" pitchFamily="34" charset="-79"/>
              </a:rPr>
              <a:t>roll-up</a:t>
            </a:r>
            <a:r>
              <a:rPr lang="he-IL" dirty="0" smtClean="0">
                <a:latin typeface="Narkisim" pitchFamily="34" charset="-79"/>
                <a:cs typeface="Narkisim" pitchFamily="34" charset="-79"/>
              </a:rPr>
              <a:t>, </a:t>
            </a:r>
            <a:r>
              <a:rPr lang="en-US" dirty="0" smtClean="0">
                <a:latin typeface="Narkisim" pitchFamily="34" charset="-79"/>
                <a:cs typeface="Narkisim" pitchFamily="34" charset="-79"/>
              </a:rPr>
              <a:t>drill-down</a:t>
            </a:r>
            <a:r>
              <a:rPr lang="he-IL" dirty="0" smtClean="0">
                <a:latin typeface="Narkisim" pitchFamily="34" charset="-79"/>
                <a:cs typeface="Narkisim" pitchFamily="34" charset="-79"/>
              </a:rPr>
              <a:t>, </a:t>
            </a:r>
            <a:r>
              <a:rPr lang="en-US" dirty="0" smtClean="0">
                <a:latin typeface="Narkisim" pitchFamily="34" charset="-79"/>
                <a:cs typeface="Narkisim" pitchFamily="34" charset="-79"/>
              </a:rPr>
              <a:t>slice and dice</a:t>
            </a:r>
            <a:r>
              <a:rPr lang="he-IL" dirty="0" smtClean="0">
                <a:latin typeface="Narkisim" pitchFamily="34" charset="-79"/>
                <a:cs typeface="Narkisim" pitchFamily="34" charset="-79"/>
              </a:rPr>
              <a:t> ו-</a:t>
            </a:r>
            <a:r>
              <a:rPr lang="en-US" dirty="0" smtClean="0">
                <a:latin typeface="Narkisim" pitchFamily="34" charset="-79"/>
                <a:cs typeface="Narkisim" pitchFamily="34" charset="-79"/>
              </a:rPr>
              <a:t>rotate</a:t>
            </a:r>
            <a:r>
              <a:rPr lang="he-IL" dirty="0" smtClean="0">
                <a:latin typeface="Narkisim" pitchFamily="34" charset="-79"/>
                <a:cs typeface="Narkisim" pitchFamily="34" charset="-79"/>
              </a:rPr>
              <a:t>. ידוע מראש מה אנו מחפשים</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כריית נתונים ו-</a:t>
            </a:r>
            <a:r>
              <a:rPr lang="en-US" dirty="0" smtClean="0">
                <a:latin typeface="Narkisim" pitchFamily="34" charset="-79"/>
                <a:cs typeface="Narkisim" pitchFamily="34" charset="-79"/>
              </a:rPr>
              <a:t>KDD</a:t>
            </a:r>
            <a:endParaRPr lang="he-IL" dirty="0">
              <a:latin typeface="Narkisim" pitchFamily="34" charset="-79"/>
              <a:cs typeface="Narkisim" pitchFamily="34" charset="-79"/>
            </a:endParaRPr>
          </a:p>
        </p:txBody>
      </p:sp>
      <p:sp>
        <p:nvSpPr>
          <p:cNvPr id="46" name="Content Placeholder 2"/>
          <p:cNvSpPr>
            <a:spLocks noGrp="1"/>
          </p:cNvSpPr>
          <p:nvPr>
            <p:ph sz="quarter" idx="1"/>
          </p:nvPr>
        </p:nvSpPr>
        <p:spPr>
          <a:xfrm>
            <a:off x="612648" y="1600200"/>
            <a:ext cx="8153400" cy="4495800"/>
          </a:xfrm>
        </p:spPr>
        <p:txBody>
          <a:bodyPr>
            <a:normAutofit/>
          </a:bodyPr>
          <a:lstStyle/>
          <a:p>
            <a:r>
              <a:rPr lang="he-IL" dirty="0" smtClean="0">
                <a:latin typeface="Narkisim" pitchFamily="34" charset="-79"/>
                <a:cs typeface="Narkisim" pitchFamily="34" charset="-79"/>
              </a:rPr>
              <a:t>כריית נתונים ו-</a:t>
            </a:r>
            <a:r>
              <a:rPr lang="en-US" dirty="0" smtClean="0">
                <a:latin typeface="Narkisim" pitchFamily="34" charset="-79"/>
                <a:cs typeface="Narkisim" pitchFamily="34" charset="-79"/>
              </a:rPr>
              <a:t>KDD</a:t>
            </a:r>
            <a:r>
              <a:rPr lang="he-IL" dirty="0" smtClean="0">
                <a:latin typeface="Narkisim" pitchFamily="34" charset="-79"/>
                <a:cs typeface="Narkisim" pitchFamily="34" charset="-79"/>
              </a:rPr>
              <a:t> (</a:t>
            </a:r>
            <a:r>
              <a:rPr lang="en-US" dirty="0" smtClean="0">
                <a:latin typeface="Narkisim" pitchFamily="34" charset="-79"/>
                <a:cs typeface="Narkisim" pitchFamily="34" charset="-79"/>
              </a:rPr>
              <a:t>Knowledge Discovery in Databases</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כריית נתונים היא שלב (אם גם מרכזי) בתהליך ה-</a:t>
            </a:r>
            <a:r>
              <a:rPr lang="en-US" dirty="0" smtClean="0">
                <a:latin typeface="Narkisim" pitchFamily="34" charset="-79"/>
                <a:cs typeface="Narkisim" pitchFamily="34" charset="-79"/>
              </a:rPr>
              <a:t>KDD</a:t>
            </a:r>
            <a:endParaRPr lang="he-IL" dirty="0" smtClean="0">
              <a:latin typeface="Narkisim" pitchFamily="34" charset="-79"/>
              <a:cs typeface="Narkisim" pitchFamily="34" charset="-79"/>
            </a:endParaRPr>
          </a:p>
          <a:p>
            <a:pPr lvl="1"/>
            <a:r>
              <a:rPr lang="he-IL" dirty="0" smtClean="0">
                <a:latin typeface="Narkisim" pitchFamily="34" charset="-79"/>
                <a:cs typeface="Narkisim" pitchFamily="34" charset="-79"/>
              </a:rPr>
              <a:t>כריית נתונים אינה מוגבלת למסדי נתונים</a:t>
            </a:r>
          </a:p>
          <a:p>
            <a:endParaRPr lang="he-IL" dirty="0" smtClean="0">
              <a:latin typeface="Narkisim" pitchFamily="34" charset="-79"/>
              <a:cs typeface="Narkisim" pitchFamily="34" charset="-79"/>
            </a:endParaRPr>
          </a:p>
          <a:p>
            <a:r>
              <a:rPr lang="he-IL" dirty="0" smtClean="0">
                <a:latin typeface="Narkisim" pitchFamily="34" charset="-79"/>
                <a:cs typeface="Narkisim" pitchFamily="34" charset="-79"/>
              </a:rPr>
              <a:t>בפועל משתמשים במונחים אלה בערבוביה בתעשיה, באקדמיה ובכלי התקשורת</a:t>
            </a:r>
          </a:p>
          <a:p>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כריית נתונים ו-</a:t>
            </a:r>
            <a:r>
              <a:rPr lang="en-US" dirty="0" smtClean="0">
                <a:latin typeface="Narkisim" pitchFamily="34" charset="-79"/>
                <a:cs typeface="Narkisim" pitchFamily="34" charset="-79"/>
              </a:rPr>
              <a:t>KDD</a:t>
            </a:r>
            <a:endParaRPr lang="he-IL" dirty="0">
              <a:latin typeface="Narkisim" pitchFamily="34" charset="-79"/>
              <a:cs typeface="Narkisim" pitchFamily="34" charset="-79"/>
            </a:endParaRPr>
          </a:p>
        </p:txBody>
      </p:sp>
      <p:pic>
        <p:nvPicPr>
          <p:cNvPr id="7170" name="Picture 2"/>
          <p:cNvPicPr>
            <a:picLocks noChangeAspect="1" noChangeArrowheads="1"/>
          </p:cNvPicPr>
          <p:nvPr/>
        </p:nvPicPr>
        <p:blipFill>
          <a:blip r:embed="rId2" cstate="print"/>
          <a:srcRect/>
          <a:stretch>
            <a:fillRect/>
          </a:stretch>
        </p:blipFill>
        <p:spPr bwMode="auto">
          <a:xfrm>
            <a:off x="990600" y="1676400"/>
            <a:ext cx="7239000" cy="4767082"/>
          </a:xfrm>
          <a:prstGeom prst="rect">
            <a:avLst/>
          </a:prstGeom>
          <a:noFill/>
          <a:ln w="9525">
            <a:noFill/>
            <a:miter lim="800000"/>
            <a:headEnd/>
            <a:tailEnd/>
          </a:ln>
          <a:effectLst/>
        </p:spPr>
      </p:pic>
      <p:sp>
        <p:nvSpPr>
          <p:cNvPr id="45" name="TextBox 44"/>
          <p:cNvSpPr txBox="1"/>
          <p:nvPr/>
        </p:nvSpPr>
        <p:spPr>
          <a:xfrm>
            <a:off x="1676400" y="2590800"/>
            <a:ext cx="2525050" cy="923330"/>
          </a:xfrm>
          <a:prstGeom prst="rect">
            <a:avLst/>
          </a:prstGeom>
          <a:noFill/>
        </p:spPr>
        <p:txBody>
          <a:bodyPr wrap="none" rtlCol="1">
            <a:spAutoFit/>
          </a:bodyPr>
          <a:lstStyle/>
          <a:p>
            <a:pPr algn="r" rtl="1"/>
            <a:r>
              <a:rPr lang="he-IL" dirty="0" smtClean="0">
                <a:latin typeface="Narkisim" pitchFamily="34" charset="-79"/>
                <a:cs typeface="Narkisim" pitchFamily="34" charset="-79"/>
              </a:rPr>
              <a:t>כריית נתונים היא הפעולה </a:t>
            </a:r>
          </a:p>
          <a:p>
            <a:pPr algn="r" rtl="1"/>
            <a:r>
              <a:rPr lang="he-IL" dirty="0" smtClean="0">
                <a:latin typeface="Narkisim" pitchFamily="34" charset="-79"/>
                <a:cs typeface="Narkisim" pitchFamily="34" charset="-79"/>
              </a:rPr>
              <a:t>המשמעותית ביותר בתהליך </a:t>
            </a:r>
          </a:p>
          <a:p>
            <a:pPr algn="r" rtl="1"/>
            <a:r>
              <a:rPr lang="he-IL" dirty="0" smtClean="0">
                <a:latin typeface="Narkisim" pitchFamily="34" charset="-79"/>
                <a:cs typeface="Narkisim" pitchFamily="34" charset="-79"/>
              </a:rPr>
              <a:t>גילוי המידע</a:t>
            </a:r>
            <a:endParaRPr lang="he-IL" dirty="0">
              <a:latin typeface="Narkisim" pitchFamily="34" charset="-79"/>
              <a:cs typeface="Narkisim" pitchFamily="34" charset="-79"/>
            </a:endParaRP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כריית נתונים ו-</a:t>
            </a:r>
            <a:r>
              <a:rPr lang="en-US" dirty="0" smtClean="0">
                <a:latin typeface="Narkisim" pitchFamily="34" charset="-79"/>
                <a:cs typeface="Narkisim" pitchFamily="34" charset="-79"/>
              </a:rPr>
              <a:t>KDD</a:t>
            </a:r>
            <a:endParaRPr lang="he-IL" dirty="0">
              <a:latin typeface="Narkisim" pitchFamily="34" charset="-79"/>
              <a:cs typeface="Narkisim" pitchFamily="34" charset="-79"/>
            </a:endParaRPr>
          </a:p>
        </p:txBody>
      </p:sp>
      <p:pic>
        <p:nvPicPr>
          <p:cNvPr id="6146" name="Picture 2"/>
          <p:cNvPicPr>
            <a:picLocks noChangeAspect="1" noChangeArrowheads="1"/>
          </p:cNvPicPr>
          <p:nvPr/>
        </p:nvPicPr>
        <p:blipFill>
          <a:blip r:embed="rId2" cstate="print"/>
          <a:srcRect/>
          <a:stretch>
            <a:fillRect/>
          </a:stretch>
        </p:blipFill>
        <p:spPr bwMode="auto">
          <a:xfrm>
            <a:off x="304800" y="2362200"/>
            <a:ext cx="8456613" cy="284638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כריית נתונים ו-</a:t>
            </a:r>
            <a:r>
              <a:rPr lang="en-US" dirty="0" smtClean="0">
                <a:latin typeface="Narkisim" pitchFamily="34" charset="-79"/>
                <a:cs typeface="Narkisim" pitchFamily="34" charset="-79"/>
              </a:rPr>
              <a:t>KDD</a:t>
            </a:r>
            <a:endParaRPr lang="he-IL" dirty="0">
              <a:latin typeface="Narkisim" pitchFamily="34" charset="-79"/>
              <a:cs typeface="Narkisim" pitchFamily="34" charset="-79"/>
            </a:endParaRPr>
          </a:p>
        </p:txBody>
      </p:sp>
      <p:pic>
        <p:nvPicPr>
          <p:cNvPr id="8194" name="Picture 2"/>
          <p:cNvPicPr>
            <a:picLocks noChangeAspect="1" noChangeArrowheads="1"/>
          </p:cNvPicPr>
          <p:nvPr/>
        </p:nvPicPr>
        <p:blipFill>
          <a:blip r:embed="rId2" cstate="print"/>
          <a:srcRect/>
          <a:stretch>
            <a:fillRect/>
          </a:stretch>
        </p:blipFill>
        <p:spPr bwMode="auto">
          <a:xfrm>
            <a:off x="1600200" y="1676400"/>
            <a:ext cx="6172200" cy="4705483"/>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he-IL" dirty="0" smtClean="0">
                <a:latin typeface="Narkisim" pitchFamily="34" charset="-79"/>
                <a:cs typeface="Narkisim" pitchFamily="34" charset="-79"/>
              </a:rPr>
              <a:t>גילוי מידע</a:t>
            </a:r>
            <a:endParaRPr lang="he-IL" dirty="0">
              <a:latin typeface="Narkisim" pitchFamily="34" charset="-79"/>
              <a:cs typeface="Narkisim" pitchFamily="34" charset="-79"/>
            </a:endParaRPr>
          </a:p>
        </p:txBody>
      </p:sp>
      <p:sp>
        <p:nvSpPr>
          <p:cNvPr id="5" name="Text Placeholder 1"/>
          <p:cNvSpPr>
            <a:spLocks noGrp="1"/>
          </p:cNvSpPr>
          <p:nvPr>
            <p:ph type="body" idx="1"/>
          </p:nvPr>
        </p:nvSpPr>
        <p:spPr>
          <a:xfrm>
            <a:off x="1371600" y="2743200"/>
            <a:ext cx="7123113" cy="1673225"/>
          </a:xfrm>
        </p:spPr>
        <p:txBody>
          <a:bodyPr/>
          <a:lstStyle/>
          <a:p>
            <a:r>
              <a:rPr lang="he-IL" dirty="0" smtClean="0">
                <a:latin typeface="Narkisim" pitchFamily="34" charset="-79"/>
                <a:cs typeface="Narkisim" pitchFamily="34" charset="-79"/>
              </a:rPr>
              <a:t>דוגמה: כריית נתונים לעומת טכנולוגיות אחרות</a:t>
            </a:r>
            <a:endParaRPr lang="he-IL" dirty="0">
              <a:latin typeface="Narkisim" pitchFamily="34" charset="-79"/>
              <a:cs typeface="Narkisim" pitchFamily="34" charset="-79"/>
            </a:endParaRPr>
          </a:p>
        </p:txBody>
      </p:sp>
      <p:sp>
        <p:nvSpPr>
          <p:cNvPr id="4" name="Slide Number Placeholder 3"/>
          <p:cNvSpPr>
            <a:spLocks noGrp="1"/>
          </p:cNvSpPr>
          <p:nvPr>
            <p:ph type="sldNum" sz="quarter" idx="11"/>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424457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latin typeface="Narkisim" pitchFamily="34" charset="-79"/>
                <a:cs typeface="Narkisim" pitchFamily="34" charset="-79"/>
              </a:rPr>
              <a:t>דוגמה: </a:t>
            </a:r>
            <a:r>
              <a:rPr lang="en-US" dirty="0" smtClean="0">
                <a:latin typeface="Narkisim" pitchFamily="34" charset="-79"/>
                <a:cs typeface="Narkisim" pitchFamily="34" charset="-79"/>
              </a:rPr>
              <a:t>DBMS</a:t>
            </a:r>
            <a:r>
              <a:rPr lang="he-IL" dirty="0" smtClean="0">
                <a:latin typeface="Narkisim" pitchFamily="34" charset="-79"/>
                <a:cs typeface="Narkisim" pitchFamily="34" charset="-79"/>
              </a:rPr>
              <a:t>, </a:t>
            </a:r>
            <a:r>
              <a:rPr lang="en-US" dirty="0" smtClean="0">
                <a:latin typeface="Narkisim" pitchFamily="34" charset="-79"/>
                <a:cs typeface="Narkisim" pitchFamily="34" charset="-79"/>
              </a:rPr>
              <a:t>OLAP</a:t>
            </a:r>
            <a:r>
              <a:rPr lang="he-IL" dirty="0" smtClean="0">
                <a:latin typeface="Narkisim" pitchFamily="34" charset="-79"/>
                <a:cs typeface="Narkisim" pitchFamily="34" charset="-79"/>
              </a:rPr>
              <a:t> וכריית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נתונים</a:t>
            </a:r>
          </a:p>
        </p:txBody>
      </p:sp>
      <p:pic>
        <p:nvPicPr>
          <p:cNvPr id="6" name="Picture 5" descr="data-table.png"/>
          <p:cNvPicPr>
            <a:picLocks noChangeAspect="1"/>
          </p:cNvPicPr>
          <p:nvPr/>
        </p:nvPicPr>
        <p:blipFill>
          <a:blip r:embed="rId2" cstate="print"/>
          <a:stretch>
            <a:fillRect/>
          </a:stretch>
        </p:blipFill>
        <p:spPr>
          <a:xfrm>
            <a:off x="228600" y="1676400"/>
            <a:ext cx="5351846" cy="4893084"/>
          </a:xfrm>
          <a:prstGeom prst="rect">
            <a:avLst/>
          </a:prstGeom>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6076473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מערכת </a:t>
            </a:r>
            <a:r>
              <a:rPr lang="en-US" dirty="0" smtClean="0">
                <a:latin typeface="Narkisim" pitchFamily="34" charset="-79"/>
                <a:cs typeface="Narkisim" pitchFamily="34" charset="-79"/>
              </a:rPr>
              <a:t>DB</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תענה על שאלות כגון:</a:t>
            </a:r>
          </a:p>
          <a:p>
            <a:pPr lvl="1"/>
            <a:r>
              <a:rPr lang="he-IL" dirty="0" smtClean="0">
                <a:latin typeface="Narkisim" pitchFamily="34" charset="-79"/>
                <a:cs typeface="Narkisim" pitchFamily="34" charset="-79"/>
              </a:rPr>
              <a:t>מה הייתה הטמפרטורה בימי שמש? {85, 80, 72, 69, 75}</a:t>
            </a:r>
          </a:p>
          <a:p>
            <a:pPr lvl="1"/>
            <a:r>
              <a:rPr lang="he-IL" dirty="0" smtClean="0">
                <a:latin typeface="Narkisim" pitchFamily="34" charset="-79"/>
                <a:cs typeface="Narkisim" pitchFamily="34" charset="-79"/>
              </a:rPr>
              <a:t>באלו ימים הייתה הלחות נמוכה מ-75%? {6, 7, 9, 11}</a:t>
            </a:r>
          </a:p>
          <a:p>
            <a:pPr lvl="1"/>
            <a:r>
              <a:rPr lang="he-IL" dirty="0" smtClean="0">
                <a:latin typeface="Narkisim" pitchFamily="34" charset="-79"/>
                <a:cs typeface="Narkisim" pitchFamily="34" charset="-79"/>
              </a:rPr>
              <a:t>באלו ימים הייתה הטמפרטורה גבוהה מ-70? {1, 2, 3, 8, 10, 11, 12, 13, 14}</a:t>
            </a:r>
          </a:p>
          <a:p>
            <a:pPr lvl="1"/>
            <a:r>
              <a:rPr lang="he-IL" dirty="0" smtClean="0">
                <a:latin typeface="Narkisim" pitchFamily="34" charset="-79"/>
                <a:cs typeface="Narkisim" pitchFamily="34" charset="-79"/>
              </a:rPr>
              <a:t>באלו ימים הייתה הטמפרטורה גבוהה מ-70 והלחות נמוכה מ-75%? {11}</a:t>
            </a:r>
          </a:p>
          <a:p>
            <a:pPr lvl="1"/>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3415357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דוגמה: </a:t>
            </a:r>
            <a:r>
              <a:rPr lang="en-US" dirty="0" smtClean="0">
                <a:latin typeface="Narkisim" pitchFamily="34" charset="-79"/>
                <a:cs typeface="Narkisim" pitchFamily="34" charset="-79"/>
              </a:rPr>
              <a:t>Google Flu Trends</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מנוע החיפוש של </a:t>
            </a:r>
            <a:r>
              <a:rPr lang="en-US" dirty="0" smtClean="0">
                <a:latin typeface="Narkisim" pitchFamily="34" charset="-79"/>
                <a:cs typeface="Narkisim" pitchFamily="34" charset="-79"/>
              </a:rPr>
              <a:t>Google</a:t>
            </a:r>
            <a:r>
              <a:rPr lang="he-IL" dirty="0" smtClean="0">
                <a:latin typeface="Narkisim" pitchFamily="34" charset="-79"/>
                <a:cs typeface="Narkisim" pitchFamily="34" charset="-79"/>
              </a:rPr>
              <a:t> מאחסן מילות חיפוש של משתמשים</a:t>
            </a:r>
          </a:p>
          <a:p>
            <a:r>
              <a:rPr lang="he-IL" dirty="0" smtClean="0">
                <a:latin typeface="Narkisim" pitchFamily="34" charset="-79"/>
                <a:cs typeface="Narkisim" pitchFamily="34" charset="-79"/>
              </a:rPr>
              <a:t>ניתוח שינויים בפיזור של מילות החיפוש יכול ללמד על מגמות מעניינות בקרב המשתמשים</a:t>
            </a:r>
          </a:p>
          <a:p>
            <a:r>
              <a:rPr lang="he-IL" dirty="0" smtClean="0">
                <a:latin typeface="Narkisim" pitchFamily="34" charset="-79"/>
                <a:cs typeface="Narkisim" pitchFamily="34" charset="-79"/>
              </a:rPr>
              <a:t>פרוייקט </a:t>
            </a:r>
            <a:r>
              <a:rPr lang="en-US" dirty="0" smtClean="0">
                <a:latin typeface="Narkisim" pitchFamily="34" charset="-79"/>
                <a:cs typeface="Narkisim" pitchFamily="34" charset="-79"/>
                <a:hlinkClick r:id="rId2"/>
              </a:rPr>
              <a:t>Google Flu Trends</a:t>
            </a:r>
            <a:r>
              <a:rPr lang="he-IL" dirty="0" smtClean="0">
                <a:latin typeface="Narkisim" pitchFamily="34" charset="-79"/>
                <a:cs typeface="Narkisim" pitchFamily="34" charset="-79"/>
              </a:rPr>
              <a:t> מנתח את מילות החיפוש, ומנסה לאתר התפרצות של מגפת שפעת על פי תדירות החיפוש של מילים הקשורות לשפעת</a:t>
            </a:r>
          </a:p>
          <a:p>
            <a:r>
              <a:rPr lang="he-IL" dirty="0" smtClean="0">
                <a:latin typeface="Narkisim" pitchFamily="34" charset="-79"/>
                <a:cs typeface="Narkisim" pitchFamily="34" charset="-79"/>
              </a:rPr>
              <a:t>הרבה יותר יעיל וזול משיטות הניתוח של ה-</a:t>
            </a:r>
            <a:r>
              <a:rPr lang="en-US" dirty="0" smtClean="0">
                <a:latin typeface="Narkisim" pitchFamily="34" charset="-79"/>
                <a:cs typeface="Narkisim" pitchFamily="34" charset="-79"/>
              </a:rPr>
              <a:t>CDC</a:t>
            </a:r>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מערכת </a:t>
            </a:r>
            <a:r>
              <a:rPr lang="en-US" dirty="0" smtClean="0">
                <a:latin typeface="Narkisim" pitchFamily="34" charset="-79"/>
                <a:cs typeface="Narkisim" pitchFamily="34" charset="-79"/>
              </a:rPr>
              <a:t>OLAP</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בעזרת טכנולוגיה זו נוכל ליצור מודל רב-מימדי (</a:t>
            </a:r>
            <a:r>
              <a:rPr lang="en-US" dirty="0" smtClean="0">
                <a:latin typeface="Narkisim" pitchFamily="34" charset="-79"/>
                <a:cs typeface="Narkisim" pitchFamily="34" charset="-79"/>
              </a:rPr>
              <a:t>Multidimensional Model</a:t>
            </a:r>
            <a:r>
              <a:rPr lang="he-IL" dirty="0" smtClean="0">
                <a:latin typeface="Narkisim" pitchFamily="34" charset="-79"/>
                <a:cs typeface="Narkisim" pitchFamily="34" charset="-79"/>
              </a:rPr>
              <a:t>) של הנתונים שלנו (</a:t>
            </a:r>
            <a:r>
              <a:rPr lang="en-US" dirty="0" smtClean="0">
                <a:latin typeface="Narkisim" pitchFamily="34" charset="-79"/>
                <a:cs typeface="Narkisim" pitchFamily="34" charset="-79"/>
              </a:rPr>
              <a:t>Data Cube</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לדוגמה, בעזרת המימדים: זמן, מצב השמיים, ומשחק נוכל ליצור את המודל הבא:</a:t>
            </a:r>
          </a:p>
          <a:p>
            <a:pPr lvl="1"/>
            <a:endParaRPr lang="he-IL" dirty="0" smtClean="0">
              <a:latin typeface="Narkisim" pitchFamily="34" charset="-79"/>
              <a:cs typeface="Narkisim" pitchFamily="34" charset="-79"/>
            </a:endParaRPr>
          </a:p>
        </p:txBody>
      </p:sp>
      <p:pic>
        <p:nvPicPr>
          <p:cNvPr id="5" name="Picture 4" descr="data-cube.png"/>
          <p:cNvPicPr>
            <a:picLocks noChangeAspect="1"/>
          </p:cNvPicPr>
          <p:nvPr/>
        </p:nvPicPr>
        <p:blipFill>
          <a:blip r:embed="rId2" cstate="print"/>
          <a:stretch>
            <a:fillRect/>
          </a:stretch>
        </p:blipFill>
        <p:spPr>
          <a:xfrm>
            <a:off x="1524000" y="3505200"/>
            <a:ext cx="5788427" cy="2069490"/>
          </a:xfrm>
          <a:prstGeom prst="rect">
            <a:avLst/>
          </a:prstGeom>
        </p:spPr>
      </p:pic>
      <p:sp>
        <p:nvSpPr>
          <p:cNvPr id="6" name="Slide Number Placeholder 5"/>
          <p:cNvSpPr>
            <a:spLocks noGrp="1"/>
          </p:cNvSpPr>
          <p:nvPr>
            <p:ph type="sldNum" sz="quarter" idx="12"/>
          </p:nvPr>
        </p:nvSpPr>
        <p:spPr/>
        <p:txBody>
          <a:bodyPr>
            <a:normAutofit fontScale="85000" lnSpcReduction="20000"/>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34691923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מערכת </a:t>
            </a:r>
            <a:r>
              <a:rPr lang="en-US" dirty="0" smtClean="0">
                <a:latin typeface="Narkisim" pitchFamily="34" charset="-79"/>
                <a:cs typeface="Narkisim" pitchFamily="34" charset="-79"/>
              </a:rPr>
              <a:t>OLAP</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בעזרת טכנולוגיה זו נוכל ליצור מודל רב-מימדי (</a:t>
            </a:r>
            <a:r>
              <a:rPr lang="en-US" dirty="0" smtClean="0">
                <a:latin typeface="Narkisim" pitchFamily="34" charset="-79"/>
                <a:cs typeface="Narkisim" pitchFamily="34" charset="-79"/>
              </a:rPr>
              <a:t>Multidimensional Model</a:t>
            </a:r>
            <a:r>
              <a:rPr lang="he-IL" dirty="0" smtClean="0">
                <a:latin typeface="Narkisim" pitchFamily="34" charset="-79"/>
                <a:cs typeface="Narkisim" pitchFamily="34" charset="-79"/>
              </a:rPr>
              <a:t>) של הנתונים שלנו (</a:t>
            </a:r>
            <a:r>
              <a:rPr lang="en-US" dirty="0" smtClean="0">
                <a:latin typeface="Narkisim" pitchFamily="34" charset="-79"/>
                <a:cs typeface="Narkisim" pitchFamily="34" charset="-79"/>
              </a:rPr>
              <a:t>Data Cube</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לדוגמה, בעזרת המימדים: זמן, מצב השמיים, ומשחק נוכל ליצור את המודל הבא:</a:t>
            </a:r>
          </a:p>
          <a:p>
            <a:pPr lvl="1"/>
            <a:endParaRPr lang="he-IL" dirty="0" smtClean="0">
              <a:latin typeface="Narkisim" pitchFamily="34" charset="-79"/>
              <a:cs typeface="Narkisim" pitchFamily="34" charset="-79"/>
            </a:endParaRPr>
          </a:p>
        </p:txBody>
      </p:sp>
      <p:pic>
        <p:nvPicPr>
          <p:cNvPr id="5" name="Picture 4" descr="data-cube.png"/>
          <p:cNvPicPr>
            <a:picLocks noChangeAspect="1"/>
          </p:cNvPicPr>
          <p:nvPr/>
        </p:nvPicPr>
        <p:blipFill>
          <a:blip r:embed="rId2" cstate="print"/>
          <a:stretch>
            <a:fillRect/>
          </a:stretch>
        </p:blipFill>
        <p:spPr>
          <a:xfrm>
            <a:off x="1524000" y="3505200"/>
            <a:ext cx="5788427" cy="2069490"/>
          </a:xfrm>
          <a:prstGeom prst="rect">
            <a:avLst/>
          </a:prstGeom>
        </p:spPr>
      </p:pic>
      <p:sp>
        <p:nvSpPr>
          <p:cNvPr id="6" name="Rectangle 5"/>
          <p:cNvSpPr/>
          <p:nvPr/>
        </p:nvSpPr>
        <p:spPr>
          <a:xfrm>
            <a:off x="1676400" y="4267200"/>
            <a:ext cx="1600200" cy="1066800"/>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extBox 6"/>
          <p:cNvSpPr txBox="1"/>
          <p:nvPr/>
        </p:nvSpPr>
        <p:spPr>
          <a:xfrm>
            <a:off x="838200" y="4491335"/>
            <a:ext cx="708847" cy="461665"/>
          </a:xfrm>
          <a:prstGeom prst="rect">
            <a:avLst/>
          </a:prstGeom>
          <a:noFill/>
        </p:spPr>
        <p:txBody>
          <a:bodyPr wrap="none" rtlCol="1">
            <a:spAutoFit/>
          </a:bodyPr>
          <a:lstStyle/>
          <a:p>
            <a:r>
              <a:rPr lang="en-US" sz="2400" dirty="0" smtClean="0">
                <a:latin typeface="Narkisim" pitchFamily="34" charset="-79"/>
                <a:cs typeface="Narkisim" pitchFamily="34" charset="-79"/>
              </a:rPr>
              <a:t>time</a:t>
            </a:r>
            <a:endParaRPr lang="he-IL" sz="2400" dirty="0">
              <a:latin typeface="Narkisim" pitchFamily="34" charset="-79"/>
              <a:cs typeface="Narkisim" pitchFamily="34" charset="-79"/>
            </a:endParaRPr>
          </a:p>
        </p:txBody>
      </p:sp>
      <p:sp>
        <p:nvSpPr>
          <p:cNvPr id="8" name="Slide Number Placeholder 7"/>
          <p:cNvSpPr>
            <a:spLocks noGrp="1"/>
          </p:cNvSpPr>
          <p:nvPr>
            <p:ph type="sldNum" sz="quarter" idx="12"/>
          </p:nvPr>
        </p:nvSpPr>
        <p:spPr/>
        <p:txBody>
          <a:bodyPr>
            <a:normAutofit fontScale="85000" lnSpcReduction="20000"/>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18356460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מערכת </a:t>
            </a:r>
            <a:r>
              <a:rPr lang="en-US" dirty="0" smtClean="0">
                <a:latin typeface="Narkisim" pitchFamily="34" charset="-79"/>
                <a:cs typeface="Narkisim" pitchFamily="34" charset="-79"/>
              </a:rPr>
              <a:t>OLAP</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בעזרת טכנולוגיה זו נוכל ליצור מודל רב-מימדי (</a:t>
            </a:r>
            <a:r>
              <a:rPr lang="en-US" dirty="0" smtClean="0">
                <a:latin typeface="Narkisim" pitchFamily="34" charset="-79"/>
                <a:cs typeface="Narkisim" pitchFamily="34" charset="-79"/>
              </a:rPr>
              <a:t>Multidimensional Model</a:t>
            </a:r>
            <a:r>
              <a:rPr lang="he-IL" dirty="0" smtClean="0">
                <a:latin typeface="Narkisim" pitchFamily="34" charset="-79"/>
                <a:cs typeface="Narkisim" pitchFamily="34" charset="-79"/>
              </a:rPr>
              <a:t>) של הנתונים שלנו (</a:t>
            </a:r>
            <a:r>
              <a:rPr lang="en-US" dirty="0" smtClean="0">
                <a:latin typeface="Narkisim" pitchFamily="34" charset="-79"/>
                <a:cs typeface="Narkisim" pitchFamily="34" charset="-79"/>
              </a:rPr>
              <a:t>Data Cube</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לדוגמה, בעזרת המימדים: זמן, מצב השמיים, ומשחק נוכל ליצור את המודל הבא:</a:t>
            </a:r>
          </a:p>
          <a:p>
            <a:pPr lvl="1"/>
            <a:endParaRPr lang="he-IL" dirty="0" smtClean="0">
              <a:latin typeface="Narkisim" pitchFamily="34" charset="-79"/>
              <a:cs typeface="Narkisim" pitchFamily="34" charset="-79"/>
            </a:endParaRPr>
          </a:p>
        </p:txBody>
      </p:sp>
      <p:pic>
        <p:nvPicPr>
          <p:cNvPr id="5" name="Picture 4" descr="data-cube.png"/>
          <p:cNvPicPr>
            <a:picLocks noChangeAspect="1"/>
          </p:cNvPicPr>
          <p:nvPr/>
        </p:nvPicPr>
        <p:blipFill>
          <a:blip r:embed="rId2" cstate="print"/>
          <a:stretch>
            <a:fillRect/>
          </a:stretch>
        </p:blipFill>
        <p:spPr>
          <a:xfrm>
            <a:off x="1524000" y="3505200"/>
            <a:ext cx="5788427" cy="2069490"/>
          </a:xfrm>
          <a:prstGeom prst="rect">
            <a:avLst/>
          </a:prstGeom>
        </p:spPr>
      </p:pic>
      <p:sp>
        <p:nvSpPr>
          <p:cNvPr id="6" name="Rectangle 5"/>
          <p:cNvSpPr/>
          <p:nvPr/>
        </p:nvSpPr>
        <p:spPr>
          <a:xfrm flipV="1">
            <a:off x="3276600" y="3810000"/>
            <a:ext cx="3886200" cy="457200"/>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extBox 6"/>
          <p:cNvSpPr txBox="1"/>
          <p:nvPr/>
        </p:nvSpPr>
        <p:spPr>
          <a:xfrm>
            <a:off x="4374514" y="3424535"/>
            <a:ext cx="1721486" cy="461665"/>
          </a:xfrm>
          <a:prstGeom prst="rect">
            <a:avLst/>
          </a:prstGeom>
          <a:noFill/>
        </p:spPr>
        <p:txBody>
          <a:bodyPr wrap="square" rtlCol="1">
            <a:spAutoFit/>
          </a:bodyPr>
          <a:lstStyle/>
          <a:p>
            <a:r>
              <a:rPr lang="en-US" sz="2400" dirty="0" smtClean="0">
                <a:latin typeface="Narkisim" pitchFamily="34" charset="-79"/>
                <a:cs typeface="Narkisim" pitchFamily="34" charset="-79"/>
              </a:rPr>
              <a:t>outlook</a:t>
            </a:r>
            <a:endParaRPr lang="he-IL" sz="2400" dirty="0">
              <a:latin typeface="Narkisim" pitchFamily="34" charset="-79"/>
              <a:cs typeface="Narkisim" pitchFamily="34" charset="-79"/>
            </a:endParaRPr>
          </a:p>
        </p:txBody>
      </p:sp>
      <p:sp>
        <p:nvSpPr>
          <p:cNvPr id="8" name="Slide Number Placeholder 7"/>
          <p:cNvSpPr>
            <a:spLocks noGrp="1"/>
          </p:cNvSpPr>
          <p:nvPr>
            <p:ph type="sldNum" sz="quarter" idx="12"/>
          </p:nvPr>
        </p:nvSpPr>
        <p:spPr/>
        <p:txBody>
          <a:bodyPr>
            <a:normAutofit fontScale="85000" lnSpcReduction="20000"/>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16495640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מערכת </a:t>
            </a:r>
            <a:r>
              <a:rPr lang="en-US" dirty="0" smtClean="0">
                <a:latin typeface="Narkisim" pitchFamily="34" charset="-79"/>
                <a:cs typeface="Narkisim" pitchFamily="34" charset="-79"/>
              </a:rPr>
              <a:t>OLAP</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בעזרת טכנולוגיה זו נוכל ליצור מודל רב-מימדי (</a:t>
            </a:r>
            <a:r>
              <a:rPr lang="en-US" dirty="0" smtClean="0">
                <a:latin typeface="Narkisim" pitchFamily="34" charset="-79"/>
                <a:cs typeface="Narkisim" pitchFamily="34" charset="-79"/>
              </a:rPr>
              <a:t>Multidimensional Model</a:t>
            </a:r>
            <a:r>
              <a:rPr lang="he-IL" dirty="0" smtClean="0">
                <a:latin typeface="Narkisim" pitchFamily="34" charset="-79"/>
                <a:cs typeface="Narkisim" pitchFamily="34" charset="-79"/>
              </a:rPr>
              <a:t>) של הנתונים שלנו (</a:t>
            </a:r>
            <a:r>
              <a:rPr lang="en-US" dirty="0" smtClean="0">
                <a:latin typeface="Narkisim" pitchFamily="34" charset="-79"/>
                <a:cs typeface="Narkisim" pitchFamily="34" charset="-79"/>
              </a:rPr>
              <a:t>Data Cube</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לדוגמה, בעזרת המימדים: זמן, מצב השמיים, ומשחק נוכל ליצור את המודל הבא:</a:t>
            </a:r>
          </a:p>
          <a:p>
            <a:pPr lvl="1"/>
            <a:endParaRPr lang="he-IL" dirty="0" smtClean="0">
              <a:latin typeface="Narkisim" pitchFamily="34" charset="-79"/>
              <a:cs typeface="Narkisim" pitchFamily="34" charset="-79"/>
            </a:endParaRPr>
          </a:p>
        </p:txBody>
      </p:sp>
      <p:pic>
        <p:nvPicPr>
          <p:cNvPr id="5" name="Picture 4" descr="data-cube.png"/>
          <p:cNvPicPr>
            <a:picLocks noChangeAspect="1"/>
          </p:cNvPicPr>
          <p:nvPr/>
        </p:nvPicPr>
        <p:blipFill>
          <a:blip r:embed="rId2" cstate="print"/>
          <a:stretch>
            <a:fillRect/>
          </a:stretch>
        </p:blipFill>
        <p:spPr>
          <a:xfrm>
            <a:off x="1524000" y="3505200"/>
            <a:ext cx="5788427" cy="2069490"/>
          </a:xfrm>
          <a:prstGeom prst="rect">
            <a:avLst/>
          </a:prstGeom>
        </p:spPr>
      </p:pic>
      <p:sp>
        <p:nvSpPr>
          <p:cNvPr id="6" name="Rectangle 5"/>
          <p:cNvSpPr/>
          <p:nvPr/>
        </p:nvSpPr>
        <p:spPr>
          <a:xfrm>
            <a:off x="3200400" y="4267200"/>
            <a:ext cx="3962400" cy="1066800"/>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extBox 6"/>
          <p:cNvSpPr txBox="1"/>
          <p:nvPr/>
        </p:nvSpPr>
        <p:spPr>
          <a:xfrm>
            <a:off x="4267200" y="5257800"/>
            <a:ext cx="671979" cy="461665"/>
          </a:xfrm>
          <a:prstGeom prst="rect">
            <a:avLst/>
          </a:prstGeom>
          <a:noFill/>
        </p:spPr>
        <p:txBody>
          <a:bodyPr wrap="none" rtlCol="1">
            <a:spAutoFit/>
          </a:bodyPr>
          <a:lstStyle/>
          <a:p>
            <a:r>
              <a:rPr lang="en-US" sz="2400" dirty="0" smtClean="0">
                <a:latin typeface="Narkisim" pitchFamily="34" charset="-79"/>
                <a:cs typeface="Narkisim" pitchFamily="34" charset="-79"/>
              </a:rPr>
              <a:t>play</a:t>
            </a:r>
            <a:endParaRPr lang="he-IL" sz="2400" dirty="0">
              <a:latin typeface="Narkisim" pitchFamily="34" charset="-79"/>
              <a:cs typeface="Narkisim" pitchFamily="34" charset="-79"/>
            </a:endParaRPr>
          </a:p>
        </p:txBody>
      </p:sp>
      <p:sp>
        <p:nvSpPr>
          <p:cNvPr id="8" name="Rectangle 7"/>
          <p:cNvSpPr/>
          <p:nvPr/>
        </p:nvSpPr>
        <p:spPr>
          <a:xfrm flipH="1" flipV="1">
            <a:off x="1752600" y="3810000"/>
            <a:ext cx="1524000" cy="457200"/>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Slide Number Placeholder 8"/>
          <p:cNvSpPr>
            <a:spLocks noGrp="1"/>
          </p:cNvSpPr>
          <p:nvPr>
            <p:ph type="sldNum" sz="quarter" idx="12"/>
          </p:nvPr>
        </p:nvSpPr>
        <p:spPr/>
        <p:txBody>
          <a:bodyPr>
            <a:normAutofit fontScale="85000" lnSpcReduction="20000"/>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38147547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מערכת </a:t>
            </a:r>
            <a:r>
              <a:rPr lang="en-US" dirty="0" smtClean="0">
                <a:latin typeface="Narkisim" pitchFamily="34" charset="-79"/>
                <a:cs typeface="Narkisim" pitchFamily="34" charset="-79"/>
              </a:rPr>
              <a:t>OLAP</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באמצעות התבוננות במודל שנוצר, ניתן </a:t>
            </a:r>
          </a:p>
          <a:p>
            <a:pPr lvl="1"/>
            <a:r>
              <a:rPr lang="he-IL" dirty="0" smtClean="0">
                <a:latin typeface="Narkisim" pitchFamily="34" charset="-79"/>
                <a:cs typeface="Narkisim" pitchFamily="34" charset="-79"/>
              </a:rPr>
              <a:t>לנסח חוקים כמו</a:t>
            </a:r>
          </a:p>
          <a:p>
            <a:pPr lvl="2"/>
            <a:r>
              <a:rPr lang="en-US" dirty="0" smtClean="0">
                <a:latin typeface="Miriam Fixed" pitchFamily="49" charset="-79"/>
                <a:ea typeface="Arial Unicode MS" pitchFamily="34" charset="-128"/>
                <a:cs typeface="Miriam Fixed" pitchFamily="49" charset="-79"/>
              </a:rPr>
              <a:t>if outlook = overcast then play=yes</a:t>
            </a:r>
          </a:p>
          <a:p>
            <a:pPr lvl="1"/>
            <a:r>
              <a:rPr lang="he-IL" dirty="0" smtClean="0">
                <a:latin typeface="Narkisim" pitchFamily="34" charset="-79"/>
                <a:ea typeface="Arial Unicode MS" pitchFamily="34" charset="-128"/>
                <a:cs typeface="Narkisim" pitchFamily="34" charset="-79"/>
              </a:rPr>
              <a:t>לבצע פעולות של </a:t>
            </a:r>
            <a:r>
              <a:rPr lang="en-US" dirty="0" smtClean="0">
                <a:latin typeface="Narkisim" pitchFamily="34" charset="-79"/>
                <a:ea typeface="Arial Unicode MS" pitchFamily="34" charset="-128"/>
                <a:cs typeface="Narkisim" pitchFamily="34" charset="-79"/>
              </a:rPr>
              <a:t>drill-down</a:t>
            </a:r>
            <a:r>
              <a:rPr lang="he-IL" dirty="0" smtClean="0">
                <a:latin typeface="Narkisim" pitchFamily="34" charset="-79"/>
                <a:ea typeface="Arial Unicode MS" pitchFamily="34" charset="-128"/>
                <a:cs typeface="Narkisim" pitchFamily="34" charset="-79"/>
              </a:rPr>
              <a:t> ו-</a:t>
            </a:r>
            <a:r>
              <a:rPr lang="en-US" dirty="0" smtClean="0">
                <a:latin typeface="Narkisim" pitchFamily="34" charset="-79"/>
                <a:ea typeface="Arial Unicode MS" pitchFamily="34" charset="-128"/>
                <a:cs typeface="Narkisim" pitchFamily="34" charset="-79"/>
              </a:rPr>
              <a:t>roll-up</a:t>
            </a:r>
            <a:r>
              <a:rPr lang="he-IL" dirty="0" smtClean="0">
                <a:latin typeface="Narkisim" pitchFamily="34" charset="-79"/>
                <a:ea typeface="Arial Unicode MS" pitchFamily="34" charset="-128"/>
                <a:cs typeface="Narkisim" pitchFamily="34" charset="-79"/>
              </a:rPr>
              <a:t> (על בסיס היררכיה)</a:t>
            </a:r>
          </a:p>
          <a:p>
            <a:pPr lvl="1"/>
            <a:endParaRPr lang="he-IL" dirty="0" smtClean="0">
              <a:latin typeface="Narkisim" pitchFamily="34" charset="-79"/>
              <a:cs typeface="Narkisim" pitchFamily="34" charset="-79"/>
            </a:endParaRPr>
          </a:p>
        </p:txBody>
      </p:sp>
      <p:pic>
        <p:nvPicPr>
          <p:cNvPr id="5" name="Picture 4" descr="data-cube.png"/>
          <p:cNvPicPr>
            <a:picLocks noChangeAspect="1"/>
          </p:cNvPicPr>
          <p:nvPr/>
        </p:nvPicPr>
        <p:blipFill>
          <a:blip r:embed="rId2" cstate="print"/>
          <a:stretch>
            <a:fillRect/>
          </a:stretch>
        </p:blipFill>
        <p:spPr>
          <a:xfrm>
            <a:off x="1524000" y="3505200"/>
            <a:ext cx="5788427" cy="2069490"/>
          </a:xfrm>
          <a:prstGeom prst="rect">
            <a:avLst/>
          </a:prstGeom>
        </p:spPr>
      </p:pic>
      <p:sp>
        <p:nvSpPr>
          <p:cNvPr id="6" name="Slide Number Placeholder 5"/>
          <p:cNvSpPr>
            <a:spLocks noGrp="1"/>
          </p:cNvSpPr>
          <p:nvPr>
            <p:ph type="sldNum" sz="quarter" idx="12"/>
          </p:nvPr>
        </p:nvSpPr>
        <p:spPr/>
        <p:txBody>
          <a:bodyPr>
            <a:normAutofit fontScale="85000" lnSpcReduction="20000"/>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752969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בעזרת שיטות לכריית נתונים אנו יכולים</a:t>
            </a:r>
          </a:p>
          <a:p>
            <a:pPr lvl="1"/>
            <a:r>
              <a:rPr lang="he-IL" dirty="0" smtClean="0">
                <a:latin typeface="Narkisim" pitchFamily="34" charset="-79"/>
                <a:ea typeface="Arial Unicode MS" pitchFamily="34" charset="-128"/>
                <a:cs typeface="Narkisim" pitchFamily="34" charset="-79"/>
              </a:rPr>
              <a:t>למצוא אסוציאציות וסדרים בנתונים</a:t>
            </a:r>
          </a:p>
          <a:p>
            <a:pPr lvl="1"/>
            <a:r>
              <a:rPr lang="he-IL" dirty="0" smtClean="0">
                <a:latin typeface="Narkisim" pitchFamily="34" charset="-79"/>
                <a:ea typeface="Arial Unicode MS" pitchFamily="34" charset="-128"/>
                <a:cs typeface="Narkisim" pitchFamily="34" charset="-79"/>
              </a:rPr>
              <a:t>להשתמש בחוקים בכדי לנסח ידע</a:t>
            </a:r>
          </a:p>
          <a:p>
            <a:pPr lvl="1"/>
            <a:r>
              <a:rPr lang="he-IL" dirty="0" smtClean="0">
                <a:latin typeface="Narkisim" pitchFamily="34" charset="-79"/>
                <a:ea typeface="Arial Unicode MS" pitchFamily="34" charset="-128"/>
                <a:cs typeface="Narkisim" pitchFamily="34" charset="-79"/>
              </a:rPr>
              <a:t>להשתמש בעצי החלטה בכדי לנסח ידע</a:t>
            </a:r>
          </a:p>
          <a:p>
            <a:pPr lvl="1"/>
            <a:r>
              <a:rPr lang="he-IL" dirty="0" smtClean="0">
                <a:latin typeface="Narkisim" pitchFamily="34" charset="-79"/>
                <a:ea typeface="Arial Unicode MS" pitchFamily="34" charset="-128"/>
                <a:cs typeface="Narkisim" pitchFamily="34" charset="-79"/>
              </a:rPr>
              <a:t>לנבא ערך של משתנה תלוי (</a:t>
            </a:r>
            <a:r>
              <a:rPr lang="en-US" dirty="0" smtClean="0">
                <a:latin typeface="Narkisim" pitchFamily="34" charset="-79"/>
                <a:ea typeface="Arial Unicode MS" pitchFamily="34" charset="-128"/>
                <a:cs typeface="Narkisim" pitchFamily="34" charset="-79"/>
              </a:rPr>
              <a:t>play</a:t>
            </a:r>
            <a:r>
              <a:rPr lang="he-IL" dirty="0" smtClean="0">
                <a:latin typeface="Narkisim" pitchFamily="34" charset="-79"/>
                <a:ea typeface="Arial Unicode MS" pitchFamily="34" charset="-128"/>
                <a:cs typeface="Narkisim" pitchFamily="34" charset="-79"/>
              </a:rPr>
              <a:t>) במקרה חדש, שלא קיים בנתונים</a:t>
            </a:r>
          </a:p>
          <a:p>
            <a:r>
              <a:rPr lang="he-IL" dirty="0" smtClean="0">
                <a:latin typeface="Narkisim" pitchFamily="34" charset="-79"/>
                <a:ea typeface="Arial Unicode MS" pitchFamily="34" charset="-128"/>
                <a:cs typeface="Narkisim" pitchFamily="34" charset="-79"/>
              </a:rPr>
              <a:t>להלן מספר דוגמאות (תוך שימוש בתוכנת </a:t>
            </a:r>
            <a:r>
              <a:rPr lang="en-US" dirty="0" err="1" smtClean="0">
                <a:latin typeface="Narkisim" pitchFamily="34" charset="-79"/>
                <a:ea typeface="Arial Unicode MS" pitchFamily="34" charset="-128"/>
                <a:cs typeface="Narkisim" pitchFamily="34" charset="-79"/>
              </a:rPr>
              <a:t>Weka</a:t>
            </a:r>
            <a:r>
              <a:rPr lang="he-IL" dirty="0" smtClean="0">
                <a:latin typeface="Narkisim" pitchFamily="34" charset="-79"/>
                <a:ea typeface="Arial Unicode MS" pitchFamily="34" charset="-128"/>
                <a:cs typeface="Narkisim" pitchFamily="34" charset="-79"/>
              </a:rPr>
              <a:t>)</a:t>
            </a:r>
          </a:p>
          <a:p>
            <a:pPr lvl="1"/>
            <a:endParaRPr lang="he-IL" dirty="0" smtClean="0">
              <a:latin typeface="Narkisim" pitchFamily="34" charset="-79"/>
              <a:cs typeface="Narkisim" pitchFamily="34" charset="-79"/>
            </a:endParaRP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37455090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מציאת אסוציאציות</a:t>
            </a:r>
          </a:p>
          <a:p>
            <a:pPr lvl="1"/>
            <a:r>
              <a:rPr lang="he-IL" dirty="0" smtClean="0">
                <a:latin typeface="Narkisim" pitchFamily="34" charset="-79"/>
                <a:cs typeface="Narkisim" pitchFamily="34" charset="-79"/>
              </a:rPr>
              <a:t>ראשית, עלינו להפוך את הנתונים לבדידים (חלק מעבודת ההכנה של הנתונים)</a:t>
            </a:r>
          </a:p>
          <a:p>
            <a:pPr lvl="2"/>
            <a:r>
              <a:rPr lang="he-IL" dirty="0" smtClean="0">
                <a:latin typeface="Narkisim" pitchFamily="34" charset="-79"/>
                <a:cs typeface="Narkisim" pitchFamily="34" charset="-79"/>
              </a:rPr>
              <a:t>הטמפרטורות סווגו ל-3 קבוצות: (</a:t>
            </a:r>
            <a:r>
              <a:rPr lang="en-US" dirty="0" smtClean="0">
                <a:latin typeface="Narkisim" pitchFamily="34" charset="-79"/>
                <a:cs typeface="Narkisim" pitchFamily="34" charset="-79"/>
              </a:rPr>
              <a:t>hot, mild, cool</a:t>
            </a:r>
            <a:r>
              <a:rPr lang="he-IL" dirty="0" smtClean="0">
                <a:latin typeface="Narkisim" pitchFamily="34" charset="-79"/>
                <a:cs typeface="Narkisim" pitchFamily="34" charset="-79"/>
              </a:rPr>
              <a:t>)</a:t>
            </a:r>
          </a:p>
          <a:p>
            <a:pPr lvl="2"/>
            <a:r>
              <a:rPr lang="he-IL" dirty="0" smtClean="0">
                <a:latin typeface="Narkisim" pitchFamily="34" charset="-79"/>
                <a:cs typeface="Narkisim" pitchFamily="34" charset="-79"/>
              </a:rPr>
              <a:t>הלחות סווגה לשתי קבוצות: (</a:t>
            </a:r>
            <a:r>
              <a:rPr lang="en-US" dirty="0" smtClean="0">
                <a:latin typeface="Narkisim" pitchFamily="34" charset="-79"/>
                <a:cs typeface="Narkisim" pitchFamily="34" charset="-79"/>
              </a:rPr>
              <a:t>high, normal</a:t>
            </a:r>
            <a:r>
              <a:rPr lang="he-IL" dirty="0" smtClean="0">
                <a:latin typeface="Narkisim" pitchFamily="34" charset="-79"/>
                <a:cs typeface="Narkisim" pitchFamily="34" charset="-79"/>
              </a:rPr>
              <a:t>)</a:t>
            </a:r>
          </a:p>
          <a:p>
            <a:pPr lvl="1"/>
            <a:r>
              <a:rPr lang="he-IL" dirty="0" smtClean="0">
                <a:latin typeface="Narkisim" pitchFamily="34" charset="-79"/>
                <a:cs typeface="Narkisim" pitchFamily="34" charset="-79"/>
              </a:rPr>
              <a:t>על הנתונים הפעלנו את אלגוריתם ה-</a:t>
            </a:r>
            <a:r>
              <a:rPr lang="en-US" dirty="0" err="1" smtClean="0">
                <a:latin typeface="Narkisim" pitchFamily="34" charset="-79"/>
                <a:cs typeface="Narkisim" pitchFamily="34" charset="-79"/>
              </a:rPr>
              <a:t>Apriori</a:t>
            </a:r>
            <a:r>
              <a:rPr lang="he-IL" dirty="0" smtClean="0">
                <a:latin typeface="Narkisim" pitchFamily="34" charset="-79"/>
                <a:cs typeface="Narkisim" pitchFamily="34" charset="-79"/>
              </a:rPr>
              <a:t> וקיבלנו את התוצאות הבאות</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34445354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כריית נתונים</a:t>
            </a:r>
            <a:endParaRPr lang="he-IL" dirty="0">
              <a:latin typeface="Narkisim" pitchFamily="34" charset="-79"/>
              <a:cs typeface="Narkisim" pitchFamily="34" charset="-79"/>
            </a:endParaRPr>
          </a:p>
        </p:txBody>
      </p:sp>
      <p:pic>
        <p:nvPicPr>
          <p:cNvPr id="6" name="Picture 5" descr="apriori-algorithm.png"/>
          <p:cNvPicPr>
            <a:picLocks noChangeAspect="1"/>
          </p:cNvPicPr>
          <p:nvPr/>
        </p:nvPicPr>
        <p:blipFill>
          <a:blip r:embed="rId2" cstate="print"/>
          <a:stretch>
            <a:fillRect/>
          </a:stretch>
        </p:blipFill>
        <p:spPr>
          <a:xfrm>
            <a:off x="609600" y="2164184"/>
            <a:ext cx="8161562" cy="2788816"/>
          </a:xfrm>
          <a:prstGeom prst="rect">
            <a:avLst/>
          </a:prstGeom>
        </p:spPr>
      </p:pic>
      <p:sp>
        <p:nvSpPr>
          <p:cNvPr id="7" name="TextBox 6"/>
          <p:cNvSpPr txBox="1"/>
          <p:nvPr/>
        </p:nvSpPr>
        <p:spPr>
          <a:xfrm>
            <a:off x="5410200" y="1828800"/>
            <a:ext cx="896399" cy="369332"/>
          </a:xfrm>
          <a:prstGeom prst="rect">
            <a:avLst/>
          </a:prstGeom>
          <a:noFill/>
        </p:spPr>
        <p:txBody>
          <a:bodyPr wrap="none" rtlCol="1">
            <a:spAutoFit/>
          </a:bodyPr>
          <a:lstStyle/>
          <a:p>
            <a:r>
              <a:rPr lang="en-US" dirty="0" smtClean="0">
                <a:latin typeface="Narkisim" pitchFamily="34" charset="-79"/>
                <a:cs typeface="Narkisim" pitchFamily="34" charset="-79"/>
              </a:rPr>
              <a:t>Support</a:t>
            </a:r>
            <a:endParaRPr lang="he-IL" dirty="0">
              <a:latin typeface="Narkisim" pitchFamily="34" charset="-79"/>
              <a:cs typeface="Narkisim" pitchFamily="34" charset="-79"/>
            </a:endParaRPr>
          </a:p>
        </p:txBody>
      </p:sp>
      <p:sp>
        <p:nvSpPr>
          <p:cNvPr id="8" name="TextBox 7"/>
          <p:cNvSpPr txBox="1"/>
          <p:nvPr/>
        </p:nvSpPr>
        <p:spPr>
          <a:xfrm>
            <a:off x="6190201" y="1828800"/>
            <a:ext cx="1192954" cy="369332"/>
          </a:xfrm>
          <a:prstGeom prst="rect">
            <a:avLst/>
          </a:prstGeom>
          <a:noFill/>
        </p:spPr>
        <p:txBody>
          <a:bodyPr wrap="none" rtlCol="1">
            <a:spAutoFit/>
          </a:bodyPr>
          <a:lstStyle/>
          <a:p>
            <a:r>
              <a:rPr lang="en-US" dirty="0" smtClean="0">
                <a:latin typeface="Narkisim" pitchFamily="34" charset="-79"/>
                <a:cs typeface="Narkisim" pitchFamily="34" charset="-79"/>
              </a:rPr>
              <a:t>Confidence</a:t>
            </a:r>
            <a:endParaRPr lang="he-IL" dirty="0">
              <a:latin typeface="Narkisim" pitchFamily="34" charset="-79"/>
              <a:cs typeface="Narkisim" pitchFamily="34" charset="-79"/>
            </a:endParaRPr>
          </a:p>
        </p:txBody>
      </p:sp>
      <p:sp>
        <p:nvSpPr>
          <p:cNvPr id="9" name="Slide Number Placeholder 8"/>
          <p:cNvSpPr>
            <a:spLocks noGrp="1"/>
          </p:cNvSpPr>
          <p:nvPr>
            <p:ph type="sldNum" sz="quarter" idx="12"/>
          </p:nvPr>
        </p:nvSpPr>
        <p:spPr/>
        <p:txBody>
          <a:bodyPr>
            <a:normAutofit fontScale="85000" lnSpcReduction="20000"/>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2895110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סיווג באמצעות עצי החלטה וחוקים</a:t>
            </a:r>
          </a:p>
          <a:p>
            <a:pPr lvl="1"/>
            <a:r>
              <a:rPr lang="he-IL" dirty="0" smtClean="0">
                <a:latin typeface="Narkisim" pitchFamily="34" charset="-79"/>
                <a:cs typeface="Narkisim" pitchFamily="34" charset="-79"/>
              </a:rPr>
              <a:t>שימוש באלגוריתם </a:t>
            </a:r>
            <a:r>
              <a:rPr lang="en-US" dirty="0" smtClean="0">
                <a:latin typeface="Narkisim" pitchFamily="34" charset="-79"/>
                <a:cs typeface="Narkisim" pitchFamily="34" charset="-79"/>
              </a:rPr>
              <a:t>ID3</a:t>
            </a:r>
            <a:r>
              <a:rPr lang="he-IL" dirty="0" smtClean="0">
                <a:latin typeface="Narkisim" pitchFamily="34" charset="-79"/>
                <a:cs typeface="Narkisim" pitchFamily="34" charset="-79"/>
              </a:rPr>
              <a:t> יוצר את עץ ההחלטה (השטוח) הבא:</a:t>
            </a:r>
          </a:p>
        </p:txBody>
      </p:sp>
      <p:pic>
        <p:nvPicPr>
          <p:cNvPr id="5" name="Picture 4" descr="id3-algorithm.png"/>
          <p:cNvPicPr>
            <a:picLocks noChangeAspect="1"/>
          </p:cNvPicPr>
          <p:nvPr/>
        </p:nvPicPr>
        <p:blipFill>
          <a:blip r:embed="rId2" cstate="print"/>
          <a:stretch>
            <a:fillRect/>
          </a:stretch>
        </p:blipFill>
        <p:spPr>
          <a:xfrm>
            <a:off x="1828800" y="2887317"/>
            <a:ext cx="5029200" cy="2751483"/>
          </a:xfrm>
          <a:prstGeom prst="rect">
            <a:avLst/>
          </a:prstGeom>
        </p:spPr>
      </p:pic>
      <p:sp>
        <p:nvSpPr>
          <p:cNvPr id="6" name="Slide Number Placeholder 5"/>
          <p:cNvSpPr>
            <a:spLocks noGrp="1"/>
          </p:cNvSpPr>
          <p:nvPr>
            <p:ph type="sldNum" sz="quarter" idx="12"/>
          </p:nvPr>
        </p:nvSpPr>
        <p:spPr/>
        <p:txBody>
          <a:bodyPr>
            <a:normAutofit fontScale="85000" lnSpcReduction="20000"/>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27873043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סיווג באמצעות עצי החלטה וחוקים</a:t>
            </a:r>
          </a:p>
          <a:p>
            <a:pPr lvl="1"/>
            <a:r>
              <a:rPr lang="he-IL" dirty="0" smtClean="0">
                <a:latin typeface="Narkisim" pitchFamily="34" charset="-79"/>
                <a:cs typeface="Narkisim" pitchFamily="34" charset="-79"/>
              </a:rPr>
              <a:t>ניתן לנסח את עץ ההחלטה גם כסדרה של חוקים</a:t>
            </a:r>
          </a:p>
        </p:txBody>
      </p:sp>
      <p:pic>
        <p:nvPicPr>
          <p:cNvPr id="6" name="Picture 5" descr="id3-rules.png"/>
          <p:cNvPicPr>
            <a:picLocks noChangeAspect="1"/>
          </p:cNvPicPr>
          <p:nvPr/>
        </p:nvPicPr>
        <p:blipFill>
          <a:blip r:embed="rId2" cstate="print"/>
          <a:stretch>
            <a:fillRect/>
          </a:stretch>
        </p:blipFill>
        <p:spPr>
          <a:xfrm>
            <a:off x="990600" y="3124200"/>
            <a:ext cx="7287986" cy="1981200"/>
          </a:xfrm>
          <a:prstGeom prst="rect">
            <a:avLst/>
          </a:prstGeom>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864566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דוגמה: </a:t>
            </a:r>
            <a:r>
              <a:rPr lang="en-US" dirty="0" smtClean="0">
                <a:latin typeface="Narkisim" pitchFamily="34" charset="-79"/>
                <a:cs typeface="Narkisim" pitchFamily="34" charset="-79"/>
              </a:rPr>
              <a:t>Google Flu Trends</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lstStyle/>
          <a:p>
            <a:r>
              <a:rPr lang="he-IL" dirty="0" smtClean="0">
                <a:latin typeface="Narkisim" pitchFamily="34" charset="-79"/>
                <a:cs typeface="Narkisim" pitchFamily="34" charset="-79"/>
              </a:rPr>
              <a:t>הצגת הנתונים</a:t>
            </a:r>
          </a:p>
        </p:txBody>
      </p:sp>
      <p:pic>
        <p:nvPicPr>
          <p:cNvPr id="4" name="Picture 3" descr="GoogleFluTrends.png"/>
          <p:cNvPicPr>
            <a:picLocks noChangeAspect="1"/>
          </p:cNvPicPr>
          <p:nvPr/>
        </p:nvPicPr>
        <p:blipFill>
          <a:blip r:embed="rId2" cstate="print"/>
          <a:stretch>
            <a:fillRect/>
          </a:stretch>
        </p:blipFill>
        <p:spPr>
          <a:xfrm>
            <a:off x="685800" y="2263170"/>
            <a:ext cx="7223611" cy="4061430"/>
          </a:xfrm>
          <a:prstGeom prst="rect">
            <a:avLst/>
          </a:prstGeom>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דוגמה: כריית 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228600" y="1600200"/>
            <a:ext cx="8537448" cy="4495800"/>
          </a:xfrm>
        </p:spPr>
        <p:txBody>
          <a:bodyPr>
            <a:normAutofit/>
          </a:bodyPr>
          <a:lstStyle/>
          <a:p>
            <a:r>
              <a:rPr lang="he-IL" dirty="0" smtClean="0">
                <a:latin typeface="Narkisim" pitchFamily="34" charset="-79"/>
                <a:cs typeface="Narkisim" pitchFamily="34" charset="-79"/>
              </a:rPr>
              <a:t>שיטות ניבוי</a:t>
            </a:r>
          </a:p>
          <a:p>
            <a:pPr lvl="1"/>
            <a:r>
              <a:rPr lang="he-IL" dirty="0" smtClean="0">
                <a:latin typeface="Narkisim" pitchFamily="34" charset="-79"/>
                <a:cs typeface="Narkisim" pitchFamily="34" charset="-79"/>
              </a:rPr>
              <a:t>נוכל לנבא ערך של משתנה תלוי ישירות, בלי הצורך לבנות מודל. אחת הגישות הפופולריות ביותר היא שימוש בגישה סטטיסטית (חוק </a:t>
            </a:r>
            <a:r>
              <a:rPr lang="en-US" dirty="0" err="1" smtClean="0">
                <a:latin typeface="Narkisim" pitchFamily="34" charset="-79"/>
                <a:cs typeface="Narkisim" pitchFamily="34" charset="-79"/>
              </a:rPr>
              <a:t>Bayes</a:t>
            </a:r>
            <a:r>
              <a:rPr lang="he-IL" dirty="0" smtClean="0">
                <a:latin typeface="Narkisim" pitchFamily="34" charset="-79"/>
                <a:cs typeface="Narkisim" pitchFamily="34" charset="-79"/>
              </a:rPr>
              <a:t>). </a:t>
            </a:r>
          </a:p>
          <a:p>
            <a:pPr lvl="1"/>
            <a:r>
              <a:rPr lang="he-IL" dirty="0" smtClean="0">
                <a:latin typeface="Narkisim" pitchFamily="34" charset="-79"/>
                <a:cs typeface="Narkisim" pitchFamily="34" charset="-79"/>
              </a:rPr>
              <a:t>בנתונים איננו יודעים אם יתקיים משחק בהנחה שמצב השמיים הוא נאה, הטמפרטורה בינונית, הלחות נורמלית ואין רוח. אולם אנו יכולים לנבא שכן:</a:t>
            </a:r>
          </a:p>
        </p:txBody>
      </p:sp>
      <p:pic>
        <p:nvPicPr>
          <p:cNvPr id="7" name="Picture 6" descr="prediction.png"/>
          <p:cNvPicPr>
            <a:picLocks noChangeAspect="1"/>
          </p:cNvPicPr>
          <p:nvPr/>
        </p:nvPicPr>
        <p:blipFill>
          <a:blip r:embed="rId2" cstate="print"/>
          <a:stretch>
            <a:fillRect/>
          </a:stretch>
        </p:blipFill>
        <p:spPr>
          <a:xfrm>
            <a:off x="261881" y="4800600"/>
            <a:ext cx="8620238" cy="542499"/>
          </a:xfrm>
          <a:prstGeom prst="rect">
            <a:avLst/>
          </a:prstGeom>
        </p:spPr>
      </p:pic>
      <p:sp>
        <p:nvSpPr>
          <p:cNvPr id="8" name="Slide Number Placeholder 7"/>
          <p:cNvSpPr>
            <a:spLocks noGrp="1"/>
          </p:cNvSpPr>
          <p:nvPr>
            <p:ph type="sldNum" sz="quarter" idx="12"/>
          </p:nvPr>
        </p:nvSpPr>
        <p:spPr/>
        <p:txBody>
          <a:bodyPr>
            <a:normAutofit fontScale="85000" lnSpcReduction="20000"/>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196127914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he-IL" dirty="0" smtClean="0">
                <a:latin typeface="Narkisim" pitchFamily="34" charset="-79"/>
                <a:cs typeface="Narkisim" pitchFamily="34" charset="-79"/>
              </a:rPr>
              <a:t>המשימות של כריית נתונים</a:t>
            </a:r>
            <a:endParaRPr lang="he-IL" dirty="0">
              <a:latin typeface="Narkisim" pitchFamily="34" charset="-79"/>
              <a:cs typeface="Narkisim" pitchFamily="34" charset="-79"/>
            </a:endParaRPr>
          </a:p>
        </p:txBody>
      </p:sp>
      <p:sp>
        <p:nvSpPr>
          <p:cNvPr id="5" name="Text Placeholder 1"/>
          <p:cNvSpPr>
            <a:spLocks noGrp="1"/>
          </p:cNvSpPr>
          <p:nvPr>
            <p:ph type="body" idx="1"/>
          </p:nvPr>
        </p:nvSpPr>
        <p:spPr>
          <a:xfrm>
            <a:off x="1371600" y="2743200"/>
            <a:ext cx="7123113" cy="1673225"/>
          </a:xfrm>
        </p:spPr>
        <p:txBody>
          <a:bodyPr/>
          <a:lstStyle/>
          <a:p>
            <a:r>
              <a:rPr lang="he-IL" dirty="0" smtClean="0">
                <a:latin typeface="Narkisim" pitchFamily="34" charset="-79"/>
                <a:cs typeface="Narkisim" pitchFamily="34" charset="-79"/>
              </a:rPr>
              <a:t>כיצד זה מתבצע? אלגוריתמים מרכזיים</a:t>
            </a:r>
            <a:endParaRPr lang="he-IL" dirty="0">
              <a:latin typeface="Narkisim" pitchFamily="34" charset="-79"/>
              <a:cs typeface="Narkisim" pitchFamily="34" charset="-79"/>
            </a:endParaRPr>
          </a:p>
        </p:txBody>
      </p:sp>
      <p:sp>
        <p:nvSpPr>
          <p:cNvPr id="4" name="Slide Number Placeholder 3"/>
          <p:cNvSpPr>
            <a:spLocks noGrp="1"/>
          </p:cNvSpPr>
          <p:nvPr>
            <p:ph type="sldNum" sz="quarter" idx="11"/>
          </p:nvPr>
        </p:nvSpPr>
        <p:spPr/>
        <p:txBody>
          <a:bodyPr/>
          <a:lstStyle/>
          <a:p>
            <a:fld id="{B6F15528-21DE-4FAA-801E-634DDDAF4B2B}" type="slidenum">
              <a:rPr lang="en-US" smtClean="0"/>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המשימות של כריית הנתונים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p:txBody>
          <a:bodyPr>
            <a:normAutofit/>
          </a:bodyPr>
          <a:lstStyle/>
          <a:p>
            <a:r>
              <a:rPr lang="he-IL" dirty="0" smtClean="0">
                <a:latin typeface="Narkisim" pitchFamily="34" charset="-79"/>
                <a:cs typeface="Narkisim" pitchFamily="34" charset="-79"/>
              </a:rPr>
              <a:t>ניבוי</a:t>
            </a:r>
          </a:p>
          <a:p>
            <a:pPr lvl="1"/>
            <a:r>
              <a:rPr lang="he-IL" dirty="0" smtClean="0">
                <a:latin typeface="Narkisim" pitchFamily="34" charset="-79"/>
                <a:cs typeface="Narkisim" pitchFamily="34" charset="-79"/>
              </a:rPr>
              <a:t>להשתמש במשתנים בכדי לנבא ערכים עתידיים או לא ידועים של משתנים אחרים</a:t>
            </a:r>
          </a:p>
          <a:p>
            <a:pPr lvl="1"/>
            <a:endParaRPr lang="he-IL" dirty="0" smtClean="0">
              <a:latin typeface="Narkisim" pitchFamily="34" charset="-79"/>
              <a:cs typeface="Narkisim" pitchFamily="34" charset="-79"/>
            </a:endParaRPr>
          </a:p>
          <a:p>
            <a:r>
              <a:rPr lang="he-IL" dirty="0" smtClean="0">
                <a:latin typeface="Narkisim" pitchFamily="34" charset="-79"/>
                <a:cs typeface="Narkisim" pitchFamily="34" charset="-79"/>
              </a:rPr>
              <a:t>תאור</a:t>
            </a:r>
          </a:p>
          <a:p>
            <a:pPr lvl="1"/>
            <a:r>
              <a:rPr lang="he-IL" dirty="0" smtClean="0">
                <a:latin typeface="Narkisim" pitchFamily="34" charset="-79"/>
                <a:cs typeface="Narkisim" pitchFamily="34" charset="-79"/>
              </a:rPr>
              <a:t>למצוא תבניות המתארות את הנתונים ושבני אדם יכולים להבין</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smtClean="0">
                <a:latin typeface="Narkisim" pitchFamily="34" charset="-79"/>
                <a:cs typeface="Narkisim" pitchFamily="34" charset="-79"/>
              </a:rPr>
              <a:t>המשימות של כריית הנתונים</a:t>
            </a:r>
            <a:endParaRPr lang="he-IL" dirty="0">
              <a:latin typeface="Narkisim" pitchFamily="34" charset="-79"/>
              <a:cs typeface="Narkisim" pitchFamily="34" charset="-79"/>
            </a:endParaRPr>
          </a:p>
        </p:txBody>
      </p:sp>
      <p:sp>
        <p:nvSpPr>
          <p:cNvPr id="3" name="Content Placeholder 2"/>
          <p:cNvSpPr>
            <a:spLocks noGrp="1"/>
          </p:cNvSpPr>
          <p:nvPr>
            <p:ph sz="quarter" idx="1"/>
          </p:nvPr>
        </p:nvSpPr>
        <p:spPr>
          <a:xfrm>
            <a:off x="381000" y="1600200"/>
            <a:ext cx="8385048" cy="4495800"/>
          </a:xfrm>
        </p:spPr>
        <p:txBody>
          <a:bodyPr>
            <a:normAutofit/>
          </a:bodyPr>
          <a:lstStyle/>
          <a:p>
            <a:r>
              <a:rPr lang="he-IL" dirty="0" smtClean="0">
                <a:latin typeface="Narkisim" pitchFamily="34" charset="-79"/>
                <a:cs typeface="Narkisim" pitchFamily="34" charset="-79"/>
              </a:rPr>
              <a:t>סיווג (</a:t>
            </a:r>
            <a:r>
              <a:rPr lang="en-US" dirty="0" smtClean="0">
                <a:latin typeface="Narkisim" pitchFamily="34" charset="-79"/>
                <a:cs typeface="Narkisim" pitchFamily="34" charset="-79"/>
              </a:rPr>
              <a:t>classification</a:t>
            </a:r>
            <a:r>
              <a:rPr lang="he-IL" dirty="0" smtClean="0">
                <a:latin typeface="Narkisim" pitchFamily="34" charset="-79"/>
                <a:cs typeface="Narkisim" pitchFamily="34" charset="-79"/>
              </a:rPr>
              <a:t>) – תאורי</a:t>
            </a:r>
          </a:p>
          <a:p>
            <a:r>
              <a:rPr lang="he-IL" dirty="0" smtClean="0">
                <a:latin typeface="Narkisim" pitchFamily="34" charset="-79"/>
                <a:cs typeface="Narkisim" pitchFamily="34" charset="-79"/>
              </a:rPr>
              <a:t>קיבוץ (</a:t>
            </a:r>
            <a:r>
              <a:rPr lang="en-US" dirty="0" smtClean="0">
                <a:latin typeface="Narkisim" pitchFamily="34" charset="-79"/>
                <a:cs typeface="Narkisim" pitchFamily="34" charset="-79"/>
              </a:rPr>
              <a:t>clustering</a:t>
            </a:r>
            <a:r>
              <a:rPr lang="he-IL" dirty="0" smtClean="0">
                <a:latin typeface="Narkisim" pitchFamily="34" charset="-79"/>
                <a:cs typeface="Narkisim" pitchFamily="34" charset="-79"/>
              </a:rPr>
              <a:t>) – תאורי</a:t>
            </a:r>
          </a:p>
          <a:p>
            <a:r>
              <a:rPr lang="he-IL" dirty="0" smtClean="0">
                <a:latin typeface="Narkisim" pitchFamily="34" charset="-79"/>
                <a:cs typeface="Narkisim" pitchFamily="34" charset="-79"/>
              </a:rPr>
              <a:t>גילוי חוקים מאגדים (</a:t>
            </a:r>
            <a:r>
              <a:rPr lang="en-US" dirty="0" smtClean="0">
                <a:latin typeface="Narkisim" pitchFamily="34" charset="-79"/>
                <a:cs typeface="Narkisim" pitchFamily="34" charset="-79"/>
              </a:rPr>
              <a:t>association rule</a:t>
            </a:r>
            <a:r>
              <a:rPr lang="he-IL" dirty="0" smtClean="0">
                <a:latin typeface="Narkisim" pitchFamily="34" charset="-79"/>
                <a:cs typeface="Narkisim" pitchFamily="34" charset="-79"/>
              </a:rPr>
              <a:t>) – תאורי</a:t>
            </a:r>
          </a:p>
          <a:p>
            <a:r>
              <a:rPr lang="he-IL" dirty="0" smtClean="0">
                <a:latin typeface="Narkisim" pitchFamily="34" charset="-79"/>
                <a:cs typeface="Narkisim" pitchFamily="34" charset="-79"/>
              </a:rPr>
              <a:t>גילוי תבניות רצפיות (</a:t>
            </a:r>
            <a:r>
              <a:rPr lang="en-US" dirty="0" smtClean="0">
                <a:latin typeface="Narkisim" pitchFamily="34" charset="-79"/>
                <a:cs typeface="Narkisim" pitchFamily="34" charset="-79"/>
              </a:rPr>
              <a:t>sequential pattern</a:t>
            </a:r>
            <a:r>
              <a:rPr lang="he-IL" dirty="0" smtClean="0">
                <a:latin typeface="Narkisim" pitchFamily="34" charset="-79"/>
                <a:cs typeface="Narkisim" pitchFamily="34" charset="-79"/>
              </a:rPr>
              <a:t>) – תאורי</a:t>
            </a:r>
          </a:p>
          <a:p>
            <a:r>
              <a:rPr lang="he-IL" dirty="0" smtClean="0">
                <a:latin typeface="Narkisim" pitchFamily="34" charset="-79"/>
                <a:cs typeface="Narkisim" pitchFamily="34" charset="-79"/>
              </a:rPr>
              <a:t>רגרסיה (</a:t>
            </a:r>
            <a:r>
              <a:rPr lang="en-US" dirty="0" smtClean="0">
                <a:latin typeface="Narkisim" pitchFamily="34" charset="-79"/>
                <a:cs typeface="Narkisim" pitchFamily="34" charset="-79"/>
              </a:rPr>
              <a:t>regression</a:t>
            </a:r>
            <a:r>
              <a:rPr lang="he-IL" dirty="0" smtClean="0">
                <a:latin typeface="Narkisim" pitchFamily="34" charset="-79"/>
                <a:cs typeface="Narkisim" pitchFamily="34" charset="-79"/>
              </a:rPr>
              <a:t>) – ניבויי</a:t>
            </a:r>
          </a:p>
          <a:p>
            <a:r>
              <a:rPr lang="he-IL" dirty="0" smtClean="0">
                <a:latin typeface="Narkisim" pitchFamily="34" charset="-79"/>
                <a:cs typeface="Narkisim" pitchFamily="34" charset="-79"/>
              </a:rPr>
              <a:t>זיהוי חריגים (</a:t>
            </a:r>
            <a:r>
              <a:rPr lang="en-US" dirty="0" smtClean="0">
                <a:latin typeface="Narkisim" pitchFamily="34" charset="-79"/>
                <a:cs typeface="Narkisim" pitchFamily="34" charset="-79"/>
              </a:rPr>
              <a:t>deviation detection</a:t>
            </a:r>
            <a:r>
              <a:rPr lang="he-IL" dirty="0" smtClean="0">
                <a:latin typeface="Narkisim" pitchFamily="34" charset="-79"/>
                <a:cs typeface="Narkisim" pitchFamily="34" charset="-79"/>
              </a:rPr>
              <a:t>) – ניבויי </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93</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סיווג (</a:t>
            </a:r>
            <a:r>
              <a:rPr lang="en-US" dirty="0" smtClean="0">
                <a:latin typeface="Narkisim" pitchFamily="34" charset="-79"/>
                <a:cs typeface="Narkisim" pitchFamily="34" charset="-79"/>
              </a:rPr>
              <a:t>classification</a:t>
            </a:r>
            <a:r>
              <a:rPr lang="he-IL" dirty="0" smtClean="0">
                <a:latin typeface="Narkisim" pitchFamily="34" charset="-79"/>
                <a:cs typeface="Narkisim" pitchFamily="34" charset="-79"/>
              </a:rPr>
              <a:t>) – הגדרה</a:t>
            </a:r>
            <a:endParaRPr lang="he-IL" dirty="0">
              <a:latin typeface="Narkisim" pitchFamily="34" charset="-79"/>
              <a:cs typeface="Narkisim" pitchFamily="34" charset="-79"/>
            </a:endParaRPr>
          </a:p>
        </p:txBody>
      </p:sp>
      <p:sp>
        <p:nvSpPr>
          <p:cNvPr id="3" name="Content Placeholder 2"/>
          <p:cNvSpPr txBox="1">
            <a:spLocks/>
          </p:cNvSpPr>
          <p:nvPr/>
        </p:nvSpPr>
        <p:spPr>
          <a:xfrm>
            <a:off x="612648" y="1600200"/>
            <a:ext cx="8153400" cy="4495800"/>
          </a:xfrm>
          <a:prstGeom prst="rect">
            <a:avLst/>
          </a:prstGeom>
        </p:spPr>
        <p:txBody>
          <a:bodyPr>
            <a:normAutofit/>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בהינתן קבוצה של רשומות (</a:t>
            </a:r>
            <a:r>
              <a:rPr kumimoji="0" lang="en-US" sz="2900" b="0" i="0" u="none" strike="noStrike" kern="1200" cap="none" spc="0" normalizeH="0" baseline="0" noProof="0" dirty="0" smtClean="0">
                <a:ln>
                  <a:noFill/>
                </a:ln>
                <a:solidFill>
                  <a:srgbClr val="C00000"/>
                </a:solidFill>
                <a:effectLst/>
                <a:uLnTx/>
                <a:uFillTx/>
                <a:latin typeface="Narkisim" pitchFamily="34" charset="-79"/>
                <a:ea typeface="+mn-ea"/>
                <a:cs typeface="Narkisim" pitchFamily="34" charset="-79"/>
              </a:rPr>
              <a:t>training set</a:t>
            </a:r>
            <a:r>
              <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a:t>
            </a: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כל רשומה מכילה קבוצה של </a:t>
            </a:r>
            <a:r>
              <a:rPr kumimoji="0" lang="he-IL" sz="2600" b="0" i="0" u="none" strike="noStrike" kern="1200" cap="none" spc="0" normalizeH="0" baseline="0" noProof="0" dirty="0" smtClean="0">
                <a:ln>
                  <a:noFill/>
                </a:ln>
                <a:solidFill>
                  <a:srgbClr val="C00000"/>
                </a:solidFill>
                <a:effectLst/>
                <a:uLnTx/>
                <a:uFillTx/>
                <a:latin typeface="Narkisim" pitchFamily="34" charset="-79"/>
                <a:ea typeface="+mn-ea"/>
                <a:cs typeface="Narkisim" pitchFamily="34" charset="-79"/>
              </a:rPr>
              <a:t>מאפיינים</a:t>
            </a: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 כשאחד מן המאפיינים הוא </a:t>
            </a:r>
            <a:r>
              <a:rPr kumimoji="0" lang="he-IL" sz="2600" b="0" i="0" u="none" strike="noStrike" kern="1200" cap="none" spc="0" normalizeH="0" baseline="0" noProof="0" dirty="0" smtClean="0">
                <a:ln>
                  <a:noFill/>
                </a:ln>
                <a:solidFill>
                  <a:srgbClr val="C00000"/>
                </a:solidFill>
                <a:effectLst/>
                <a:uLnTx/>
                <a:uFillTx/>
                <a:latin typeface="Narkisim" pitchFamily="34" charset="-79"/>
                <a:ea typeface="+mn-ea"/>
                <a:cs typeface="Narkisim" pitchFamily="34" charset="-79"/>
              </a:rPr>
              <a:t>מחלקה</a:t>
            </a: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 (</a:t>
            </a:r>
            <a:r>
              <a:rPr kumimoji="0" lang="en-US" sz="2600" b="0" i="0" u="none" strike="noStrike" kern="1200" cap="none" spc="0" normalizeH="0" baseline="0" noProof="0" dirty="0" smtClean="0">
                <a:ln>
                  <a:noFill/>
                </a:ln>
                <a:solidFill>
                  <a:srgbClr val="C00000"/>
                </a:solidFill>
                <a:effectLst/>
                <a:uLnTx/>
                <a:uFillTx/>
                <a:latin typeface="Narkisim" pitchFamily="34" charset="-79"/>
                <a:ea typeface="+mn-ea"/>
                <a:cs typeface="Narkisim" pitchFamily="34" charset="-79"/>
              </a:rPr>
              <a:t>class</a:t>
            </a: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a:t>
            </a:r>
          </a:p>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מצאו </a:t>
            </a:r>
            <a:r>
              <a:rPr kumimoji="0" lang="he-IL" sz="2900" b="0" i="0" u="none" strike="noStrike" kern="1200" cap="none" spc="0" normalizeH="0" baseline="0" noProof="0" dirty="0" smtClean="0">
                <a:ln>
                  <a:noFill/>
                </a:ln>
                <a:solidFill>
                  <a:srgbClr val="C00000"/>
                </a:solidFill>
                <a:effectLst/>
                <a:uLnTx/>
                <a:uFillTx/>
                <a:latin typeface="Narkisim" pitchFamily="34" charset="-79"/>
                <a:ea typeface="+mn-ea"/>
                <a:cs typeface="Narkisim" pitchFamily="34" charset="-79"/>
              </a:rPr>
              <a:t>מודל</a:t>
            </a:r>
            <a:r>
              <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 (</a:t>
            </a:r>
            <a:r>
              <a:rPr kumimoji="0" lang="en-US" sz="2900" b="0" i="0" u="none" strike="noStrike" kern="1200" cap="none" spc="0" normalizeH="0" baseline="0" noProof="0" dirty="0" smtClean="0">
                <a:ln>
                  <a:noFill/>
                </a:ln>
                <a:solidFill>
                  <a:srgbClr val="C00000"/>
                </a:solidFill>
                <a:effectLst/>
                <a:uLnTx/>
                <a:uFillTx/>
                <a:latin typeface="Narkisim" pitchFamily="34" charset="-79"/>
                <a:ea typeface="+mn-ea"/>
                <a:cs typeface="Narkisim" pitchFamily="34" charset="-79"/>
              </a:rPr>
              <a:t>model</a:t>
            </a:r>
            <a:r>
              <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 למאפיין המחלקה כפונקציה של ערכי שאר המאפיינים</a:t>
            </a:r>
          </a:p>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המטרה: לסווג בהצלחה רשומות חדשות למחלקות </a:t>
            </a: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בכדי לקבוע את דיוק המודל משתמשים ב-</a:t>
            </a:r>
            <a:r>
              <a:rPr kumimoji="0" lang="en-US" sz="2600" b="0" i="0" u="none" strike="noStrike" kern="1200" cap="none" spc="0" normalizeH="0" baseline="0" noProof="0" dirty="0" smtClean="0">
                <a:ln>
                  <a:noFill/>
                </a:ln>
                <a:solidFill>
                  <a:srgbClr val="C00000"/>
                </a:solidFill>
                <a:effectLst/>
                <a:uLnTx/>
                <a:uFillTx/>
                <a:latin typeface="Narkisim" pitchFamily="34" charset="-79"/>
                <a:ea typeface="+mn-ea"/>
                <a:cs typeface="Narkisim" pitchFamily="34" charset="-79"/>
              </a:rPr>
              <a:t>test set</a:t>
            </a: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 בד"כ מחלקים את הנתונים לשתי קבוצות: </a:t>
            </a:r>
            <a:r>
              <a:rPr kumimoji="0" lang="en-US"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training</a:t>
            </a: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 ו-</a:t>
            </a:r>
            <a:r>
              <a:rPr kumimoji="0" lang="en-US"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test</a:t>
            </a: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 הראשון משמש לבניית המודל והשני לבחינה שלו</a:t>
            </a:r>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94</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סיווג (</a:t>
            </a:r>
            <a:r>
              <a:rPr lang="en-US" dirty="0" smtClean="0">
                <a:latin typeface="Narkisim" pitchFamily="34" charset="-79"/>
                <a:cs typeface="Narkisim" pitchFamily="34" charset="-79"/>
              </a:rPr>
              <a:t>classification</a:t>
            </a:r>
            <a:r>
              <a:rPr lang="he-IL" dirty="0" smtClean="0">
                <a:latin typeface="Narkisim" pitchFamily="34" charset="-79"/>
                <a:cs typeface="Narkisim" pitchFamily="34" charset="-79"/>
              </a:rPr>
              <a:t>) – דוגמה</a:t>
            </a:r>
            <a:endParaRPr lang="he-IL" dirty="0">
              <a:latin typeface="Narkisim" pitchFamily="34" charset="-79"/>
              <a:cs typeface="Narkisim" pitchFamily="34" charset="-79"/>
            </a:endParaRPr>
          </a:p>
        </p:txBody>
      </p:sp>
      <p:pic>
        <p:nvPicPr>
          <p:cNvPr id="9218" name="Picture 2"/>
          <p:cNvPicPr>
            <a:picLocks noChangeAspect="1" noChangeArrowheads="1"/>
          </p:cNvPicPr>
          <p:nvPr/>
        </p:nvPicPr>
        <p:blipFill>
          <a:blip r:embed="rId2" cstate="print"/>
          <a:srcRect/>
          <a:stretch>
            <a:fillRect/>
          </a:stretch>
        </p:blipFill>
        <p:spPr bwMode="auto">
          <a:xfrm>
            <a:off x="295275" y="1570037"/>
            <a:ext cx="8553450" cy="4906963"/>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95</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סיווג (</a:t>
            </a:r>
            <a:r>
              <a:rPr lang="en-US" dirty="0" smtClean="0">
                <a:latin typeface="Narkisim" pitchFamily="34" charset="-79"/>
                <a:cs typeface="Narkisim" pitchFamily="34" charset="-79"/>
              </a:rPr>
              <a:t>classification</a:t>
            </a:r>
            <a:r>
              <a:rPr lang="he-IL" dirty="0" smtClean="0">
                <a:latin typeface="Narkisim" pitchFamily="34" charset="-79"/>
                <a:cs typeface="Narkisim" pitchFamily="34" charset="-79"/>
              </a:rPr>
              <a:t>) – יישום 1</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lnSpcReduction="10000"/>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dirty="0" smtClean="0">
                <a:latin typeface="Narkisim" pitchFamily="34" charset="-79"/>
                <a:cs typeface="Narkisim" pitchFamily="34" charset="-79"/>
              </a:rPr>
              <a:t>דיוור ישיר</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המטרה: להקטין את עלויות הדיוור באמצעות </a:t>
            </a:r>
            <a:r>
              <a:rPr kumimoji="0" lang="he-IL" sz="2600" b="0" i="0" u="none" strike="noStrike" kern="1200" cap="none" spc="0" normalizeH="0" baseline="0" noProof="0" dirty="0" smtClean="0">
                <a:ln>
                  <a:noFill/>
                </a:ln>
                <a:solidFill>
                  <a:srgbClr val="C00000"/>
                </a:solidFill>
                <a:effectLst/>
                <a:uLnTx/>
                <a:uFillTx/>
                <a:latin typeface="Narkisim" pitchFamily="34" charset="-79"/>
                <a:ea typeface="+mn-ea"/>
                <a:cs typeface="Narkisim" pitchFamily="34" charset="-79"/>
              </a:rPr>
              <a:t>התמקדות</a:t>
            </a: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 בקבוצת לקוחות שיש</a:t>
            </a:r>
            <a:r>
              <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 סיכוי סביר שתקנה את מוצר חדש</a:t>
            </a: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baseline="0" dirty="0" smtClean="0">
                <a:latin typeface="Narkisim" pitchFamily="34" charset="-79"/>
                <a:cs typeface="Narkisim" pitchFamily="34" charset="-79"/>
              </a:rPr>
              <a:t>גישה:</a:t>
            </a: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600" dirty="0" smtClean="0">
                <a:latin typeface="Narkisim" pitchFamily="34" charset="-79"/>
                <a:cs typeface="Narkisim" pitchFamily="34" charset="-79"/>
              </a:rPr>
              <a:t>השתמשו בנתונים על קניית מוצר דומה, שהוצע בעבר</a:t>
            </a:r>
          </a:p>
          <a:p>
            <a:pPr marL="1097280" lvl="2" indent="-274320" algn="r" rtl="1">
              <a:spcBef>
                <a:spcPts val="550"/>
              </a:spcBef>
              <a:buClr>
                <a:schemeClr val="accent1"/>
              </a:buClr>
              <a:buSzPct val="70000"/>
              <a:buFont typeface="Wingdings 2"/>
              <a:buChar cha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אנו יודעים מי מבין הלקוחות רכש</a:t>
            </a:r>
            <a:r>
              <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 או לא רכש את המוצר. ההחלטה </a:t>
            </a:r>
            <a:r>
              <a:rPr kumimoji="0" lang="he-IL" sz="2600" b="0" i="0" u="none" strike="noStrike" kern="1200" cap="none" spc="0" normalizeH="0" noProof="0" dirty="0" smtClean="0">
                <a:ln>
                  <a:noFill/>
                </a:ln>
                <a:solidFill>
                  <a:srgbClr val="002060"/>
                </a:solidFill>
                <a:effectLst/>
                <a:uLnTx/>
                <a:uFillTx/>
                <a:latin typeface="Narkisim" pitchFamily="34" charset="-79"/>
                <a:ea typeface="+mn-ea"/>
                <a:cs typeface="Narkisim" pitchFamily="34" charset="-79"/>
              </a:rPr>
              <a:t>{רכש, לא רכש} </a:t>
            </a:r>
            <a:r>
              <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מהווה את </a:t>
            </a:r>
            <a:r>
              <a:rPr kumimoji="0" lang="he-IL" sz="2600" b="0" i="0" u="none" strike="noStrike" kern="1200" cap="none" spc="0" normalizeH="0" noProof="0" dirty="0" smtClean="0">
                <a:ln>
                  <a:noFill/>
                </a:ln>
                <a:solidFill>
                  <a:srgbClr val="002060"/>
                </a:solidFill>
                <a:effectLst/>
                <a:uLnTx/>
                <a:uFillTx/>
                <a:latin typeface="Narkisim" pitchFamily="34" charset="-79"/>
                <a:ea typeface="+mn-ea"/>
                <a:cs typeface="Narkisim" pitchFamily="34" charset="-79"/>
              </a:rPr>
              <a:t>מאפיין המחלקה</a:t>
            </a:r>
            <a:endParaRPr kumimoji="0" lang="he-IL" sz="2600" b="0" i="0" u="none" strike="noStrike" kern="1200" cap="none" spc="0" normalizeH="0" noProof="0" dirty="0" smtClean="0">
              <a:ln>
                <a:noFill/>
              </a:ln>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600" noProof="0" dirty="0" smtClean="0">
                <a:latin typeface="Narkisim" pitchFamily="34" charset="-79"/>
                <a:cs typeface="Narkisim" pitchFamily="34" charset="-79"/>
              </a:rPr>
              <a:t>אספו נתונים על כל הלקוחות (דמוגרפיים, אינטראקציות עם החברה, נתונים על העדפות)</a:t>
            </a:r>
          </a:p>
          <a:p>
            <a:pPr marL="1097280" lvl="2" indent="-274320" algn="r" rtl="1">
              <a:spcBef>
                <a:spcPts val="550"/>
              </a:spcBef>
              <a:buClr>
                <a:schemeClr val="accent1"/>
              </a:buClr>
              <a:buSzPct val="70000"/>
              <a:buFont typeface="Wingdings 2"/>
              <a:buChar char=""/>
            </a:pPr>
            <a:r>
              <a:rPr kumimoji="0" lang="he-IL" sz="2600" b="0" i="0" u="none" strike="noStrike" kern="1200" cap="none" spc="0" normalizeH="0" dirty="0" smtClean="0">
                <a:ln>
                  <a:noFill/>
                </a:ln>
                <a:effectLst/>
                <a:uLnTx/>
                <a:uFillTx/>
                <a:latin typeface="Narkisim" pitchFamily="34" charset="-79"/>
                <a:ea typeface="+mn-ea"/>
                <a:cs typeface="Narkisim" pitchFamily="34" charset="-79"/>
              </a:rPr>
              <a:t>השתמשו בנתונים אלה כמאפייני קלט בכדי לבנות מודל סיווג</a:t>
            </a:r>
            <a:endParaRPr kumimoji="0" lang="he-IL" sz="2600" b="0" i="0" u="none" strike="noStrike" kern="1200" cap="none" spc="0" normalizeH="0" noProof="0" dirty="0" smtClean="0">
              <a:ln>
                <a:noFill/>
              </a:ln>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סיווג (</a:t>
            </a:r>
            <a:r>
              <a:rPr lang="en-US" dirty="0" smtClean="0">
                <a:latin typeface="Narkisim" pitchFamily="34" charset="-79"/>
                <a:cs typeface="Narkisim" pitchFamily="34" charset="-79"/>
              </a:rPr>
              <a:t>classification</a:t>
            </a:r>
            <a:r>
              <a:rPr lang="he-IL" dirty="0" smtClean="0">
                <a:latin typeface="Narkisim" pitchFamily="34" charset="-79"/>
                <a:cs typeface="Narkisim" pitchFamily="34" charset="-79"/>
              </a:rPr>
              <a:t>) – יישום 2</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dirty="0" smtClean="0">
                <a:latin typeface="Narkisim" pitchFamily="34" charset="-79"/>
                <a:cs typeface="Narkisim" pitchFamily="34" charset="-79"/>
              </a:rPr>
              <a:t>גילוי הונאה</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המטרה: לזהות מקרי הונאה בין התנועות בכרטיסי אשראי </a:t>
            </a:r>
            <a:endPar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baseline="0" dirty="0" smtClean="0">
                <a:latin typeface="Narkisim" pitchFamily="34" charset="-79"/>
                <a:cs typeface="Narkisim" pitchFamily="34" charset="-79"/>
              </a:rPr>
              <a:t>גישה:</a:t>
            </a: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השתמשו בנתונים על תנועות בכרטיסי האשראי ומידע על בעלי הכרטיסים כמאפיינים</a:t>
            </a:r>
          </a:p>
          <a:p>
            <a:pPr marL="1554480" lvl="3" indent="-274320" algn="r" rtl="1">
              <a:spcBef>
                <a:spcPts val="550"/>
              </a:spcBef>
              <a:buClr>
                <a:schemeClr val="accent1"/>
              </a:buClr>
              <a:buSzPct val="70000"/>
              <a:buFont typeface="Wingdings 2"/>
              <a:buChar char=""/>
            </a:pPr>
            <a:r>
              <a:rPr lang="he-IL" sz="2000" dirty="0" smtClean="0">
                <a:latin typeface="Narkisim" pitchFamily="34" charset="-79"/>
                <a:cs typeface="Narkisim" pitchFamily="34" charset="-79"/>
              </a:rPr>
              <a:t>מתי קנו? מה קנו? האם שילמו בזמן? באיזו תדירות?</a:t>
            </a:r>
          </a:p>
          <a:p>
            <a:pPr marL="1097280" lvl="2" indent="-274320" algn="r" rtl="1">
              <a:spcBef>
                <a:spcPts val="550"/>
              </a:spcBef>
              <a:buClr>
                <a:schemeClr val="accent1"/>
              </a:buClr>
              <a:buSzPct val="70000"/>
              <a:buFont typeface="Wingdings 2"/>
              <a:buChar char=""/>
            </a:pPr>
            <a:r>
              <a:rPr kumimoji="0" lang="he-IL" sz="24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אנו יודעים מי מבין התנועות הייתה</a:t>
            </a:r>
            <a:r>
              <a:rPr kumimoji="0" lang="he-IL" sz="24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 הונאה. ההחלטה </a:t>
            </a:r>
            <a:r>
              <a:rPr kumimoji="0" lang="he-IL" sz="2400" b="0" i="0" u="none" strike="noStrike" kern="1200" cap="none" spc="0" normalizeH="0" noProof="0" dirty="0" smtClean="0">
                <a:ln>
                  <a:noFill/>
                </a:ln>
                <a:solidFill>
                  <a:srgbClr val="002060"/>
                </a:solidFill>
                <a:effectLst/>
                <a:uLnTx/>
                <a:uFillTx/>
                <a:latin typeface="Narkisim" pitchFamily="34" charset="-79"/>
                <a:ea typeface="+mn-ea"/>
                <a:cs typeface="Narkisim" pitchFamily="34" charset="-79"/>
              </a:rPr>
              <a:t>{הונאה, לא הונאה} </a:t>
            </a:r>
            <a:r>
              <a:rPr kumimoji="0" lang="he-IL" sz="24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מהווה את </a:t>
            </a:r>
            <a:r>
              <a:rPr kumimoji="0" lang="he-IL" sz="2400" b="0" i="0" u="none" strike="noStrike" kern="1200" cap="none" spc="0" normalizeH="0" noProof="0" dirty="0" smtClean="0">
                <a:ln>
                  <a:noFill/>
                </a:ln>
                <a:solidFill>
                  <a:srgbClr val="002060"/>
                </a:solidFill>
                <a:effectLst/>
                <a:uLnTx/>
                <a:uFillTx/>
                <a:latin typeface="Narkisim" pitchFamily="34" charset="-79"/>
                <a:ea typeface="+mn-ea"/>
                <a:cs typeface="Narkisim" pitchFamily="34" charset="-79"/>
              </a:rPr>
              <a:t>מאפיין המחלקה</a:t>
            </a:r>
            <a:endParaRPr kumimoji="0" lang="he-IL" sz="2400" b="0" i="0" u="none" strike="noStrike" kern="1200" cap="none" spc="0" normalizeH="0" noProof="0" dirty="0" smtClean="0">
              <a:ln>
                <a:noFill/>
              </a:ln>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בנו מודל למאפיין המחלקה על בסיס התנועות</a:t>
            </a:r>
            <a:endParaRPr lang="he-IL" sz="2400" noProof="0" dirty="0" smtClean="0">
              <a:latin typeface="Narkisim" pitchFamily="34" charset="-79"/>
              <a:cs typeface="Narkisim" pitchFamily="34" charset="-79"/>
            </a:endParaRPr>
          </a:p>
          <a:p>
            <a:pPr marL="1097280" lvl="2" indent="-274320" algn="r" rtl="1">
              <a:spcBef>
                <a:spcPts val="550"/>
              </a:spcBef>
              <a:buClr>
                <a:schemeClr val="accent1"/>
              </a:buClr>
              <a:buSzPct val="70000"/>
              <a:buFont typeface="Wingdings 2"/>
              <a:buChar char=""/>
            </a:pPr>
            <a:r>
              <a:rPr kumimoji="0" lang="he-IL" sz="2400" b="0" i="0" u="none" strike="noStrike" kern="1200" cap="none" spc="0" normalizeH="0" dirty="0" smtClean="0">
                <a:ln>
                  <a:noFill/>
                </a:ln>
                <a:effectLst/>
                <a:uLnTx/>
                <a:uFillTx/>
                <a:latin typeface="Narkisim" pitchFamily="34" charset="-79"/>
                <a:ea typeface="+mn-ea"/>
                <a:cs typeface="Narkisim" pitchFamily="34" charset="-79"/>
              </a:rPr>
              <a:t>השתמשו במודל זה עבור כל תנועה חדשה בכדי לזהות תנועות הונאה בחשבון</a:t>
            </a:r>
            <a:endParaRPr kumimoji="0" lang="he-IL" sz="2400" b="0" i="0" u="none" strike="noStrike" kern="1200" cap="none" spc="0" normalizeH="0" noProof="0" dirty="0" smtClean="0">
              <a:ln>
                <a:noFill/>
              </a:ln>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סיווג (</a:t>
            </a:r>
            <a:r>
              <a:rPr lang="en-US" dirty="0" smtClean="0">
                <a:latin typeface="Narkisim" pitchFamily="34" charset="-79"/>
                <a:cs typeface="Narkisim" pitchFamily="34" charset="-79"/>
              </a:rPr>
              <a:t>classification</a:t>
            </a:r>
            <a:r>
              <a:rPr lang="he-IL" dirty="0" smtClean="0">
                <a:latin typeface="Narkisim" pitchFamily="34" charset="-79"/>
                <a:cs typeface="Narkisim" pitchFamily="34" charset="-79"/>
              </a:rPr>
              <a:t>) – יישום 3</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noProof="0" dirty="0" smtClean="0">
                <a:latin typeface="Narkisim" pitchFamily="34" charset="-79"/>
                <a:cs typeface="Narkisim" pitchFamily="34" charset="-79"/>
              </a:rPr>
              <a:t>שימור לקוחות</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המטרה: לזהות מי מבין הלקוחות עלול לעבור לחברה מתחרה </a:t>
            </a:r>
            <a:endPar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baseline="0" dirty="0" smtClean="0">
                <a:latin typeface="Narkisim" pitchFamily="34" charset="-79"/>
                <a:cs typeface="Narkisim" pitchFamily="34" charset="-79"/>
              </a:rPr>
              <a:t>גישה:</a:t>
            </a: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השתמשו בנתונים על תנועות שביצעו לקוחות עכשויים ולקוחות עבר בכדי למצוא מאפיינים</a:t>
            </a:r>
          </a:p>
          <a:p>
            <a:pPr marL="1554480" lvl="3" indent="-274320" algn="r" rtl="1">
              <a:spcBef>
                <a:spcPts val="550"/>
              </a:spcBef>
              <a:buClr>
                <a:schemeClr val="accent1"/>
              </a:buClr>
              <a:buSzPct val="70000"/>
              <a:buFont typeface="Wingdings 2"/>
              <a:buChar char=""/>
            </a:pPr>
            <a:r>
              <a:rPr lang="he-IL" sz="2000" dirty="0" smtClean="0">
                <a:latin typeface="Narkisim" pitchFamily="34" charset="-79"/>
                <a:cs typeface="Narkisim" pitchFamily="34" charset="-79"/>
              </a:rPr>
              <a:t>מהי תדירות ההתקשרות של הלקוח עם החברה? לאן התקשר? באילו שעות התקשר? הוסיפו נתונים דמוגרפיים, נתונים על הכנסה וכדומה</a:t>
            </a:r>
          </a:p>
          <a:p>
            <a:pPr marL="1097280" lvl="2" indent="-274320" algn="r" rtl="1">
              <a:spcBef>
                <a:spcPts val="550"/>
              </a:spcBef>
              <a:buClr>
                <a:schemeClr val="accent1"/>
              </a:buClr>
              <a:buSzPct val="70000"/>
              <a:buFont typeface="Wingdings 2"/>
              <a:buChar char=""/>
            </a:pPr>
            <a:r>
              <a:rPr kumimoji="0" lang="he-IL" sz="24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אנו יודעים מי מבין הלקוחות נשאר נאמן</a:t>
            </a:r>
            <a:r>
              <a:rPr kumimoji="0" lang="he-IL" sz="24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 ההחלטה </a:t>
            </a:r>
            <a:r>
              <a:rPr kumimoji="0" lang="he-IL" sz="2400" b="0" i="0" u="none" strike="noStrike" kern="1200" cap="none" spc="0" normalizeH="0" noProof="0" dirty="0" smtClean="0">
                <a:ln>
                  <a:noFill/>
                </a:ln>
                <a:solidFill>
                  <a:srgbClr val="002060"/>
                </a:solidFill>
                <a:effectLst/>
                <a:uLnTx/>
                <a:uFillTx/>
                <a:latin typeface="Narkisim" pitchFamily="34" charset="-79"/>
                <a:ea typeface="+mn-ea"/>
                <a:cs typeface="Narkisim" pitchFamily="34" charset="-79"/>
              </a:rPr>
              <a:t>{נאמן, לא נאמן} </a:t>
            </a:r>
            <a:r>
              <a:rPr kumimoji="0" lang="he-IL" sz="24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rPr>
              <a:t>מהווה את </a:t>
            </a:r>
            <a:r>
              <a:rPr kumimoji="0" lang="he-IL" sz="2400" b="0" i="0" u="none" strike="noStrike" kern="1200" cap="none" spc="0" normalizeH="0" noProof="0" dirty="0" smtClean="0">
                <a:ln>
                  <a:noFill/>
                </a:ln>
                <a:solidFill>
                  <a:srgbClr val="002060"/>
                </a:solidFill>
                <a:effectLst/>
                <a:uLnTx/>
                <a:uFillTx/>
                <a:latin typeface="Narkisim" pitchFamily="34" charset="-79"/>
                <a:ea typeface="+mn-ea"/>
                <a:cs typeface="Narkisim" pitchFamily="34" charset="-79"/>
              </a:rPr>
              <a:t>מאפיין המחלקה</a:t>
            </a:r>
            <a:endParaRPr kumimoji="0" lang="he-IL" sz="2400" b="0" i="0" u="none" strike="noStrike" kern="1200" cap="none" spc="0" normalizeH="0" noProof="0" dirty="0" smtClean="0">
              <a:ln>
                <a:noFill/>
              </a:ln>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בנו מודל לנאמנות</a:t>
            </a:r>
            <a:endParaRPr lang="he-IL" sz="2400" noProof="0" dirty="0" smtClean="0">
              <a:latin typeface="Narkisim" pitchFamily="34" charset="-79"/>
              <a:cs typeface="Narkisim" pitchFamily="34" charset="-79"/>
            </a:endParaRPr>
          </a:p>
          <a:p>
            <a:pPr marL="1097280" lvl="2" indent="-274320" algn="r" rtl="1">
              <a:spcBef>
                <a:spcPts val="550"/>
              </a:spcBef>
              <a:buClr>
                <a:schemeClr val="accent1"/>
              </a:buClr>
              <a:buSzPct val="70000"/>
              <a:buFont typeface="Wingdings 2"/>
              <a:buChar char=""/>
            </a:pP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p:txBody>
      </p:sp>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98</a:t>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latin typeface="Narkisim" pitchFamily="34" charset="-79"/>
                <a:cs typeface="Narkisim" pitchFamily="34" charset="-79"/>
              </a:rPr>
              <a:t>סיווג (</a:t>
            </a:r>
            <a:r>
              <a:rPr lang="en-US" dirty="0" smtClean="0">
                <a:latin typeface="Narkisim" pitchFamily="34" charset="-79"/>
                <a:cs typeface="Narkisim" pitchFamily="34" charset="-79"/>
              </a:rPr>
              <a:t>classification</a:t>
            </a:r>
            <a:r>
              <a:rPr lang="he-IL" dirty="0" smtClean="0">
                <a:latin typeface="Narkisim" pitchFamily="34" charset="-79"/>
                <a:cs typeface="Narkisim" pitchFamily="34" charset="-79"/>
              </a:rPr>
              <a:t>) – יישום 4</a:t>
            </a:r>
            <a:endParaRPr lang="he-IL" dirty="0">
              <a:latin typeface="Narkisim" pitchFamily="34" charset="-79"/>
              <a:cs typeface="Narkisim" pitchFamily="34" charset="-79"/>
            </a:endParaRPr>
          </a:p>
        </p:txBody>
      </p:sp>
      <p:sp>
        <p:nvSpPr>
          <p:cNvPr id="4" name="Content Placeholder 2"/>
          <p:cNvSpPr txBox="1">
            <a:spLocks/>
          </p:cNvSpPr>
          <p:nvPr/>
        </p:nvSpPr>
        <p:spPr>
          <a:xfrm>
            <a:off x="228600" y="1600200"/>
            <a:ext cx="8537448" cy="4800600"/>
          </a:xfrm>
          <a:prstGeom prst="rect">
            <a:avLst/>
          </a:prstGeom>
        </p:spPr>
        <p:txBody>
          <a:bodyPr>
            <a:normAutofit fontScale="92500"/>
          </a:bodyPr>
          <a:lstStyle/>
          <a:p>
            <a:pPr marL="320040" marR="0" lvl="0" indent="-320040" algn="r" defTabSz="914400" rtl="1" eaLnBrk="1" fontAlgn="auto" latinLnBrk="0" hangingPunct="1">
              <a:lnSpc>
                <a:spcPct val="100000"/>
              </a:lnSpc>
              <a:spcBef>
                <a:spcPts val="700"/>
              </a:spcBef>
              <a:spcAft>
                <a:spcPts val="0"/>
              </a:spcAft>
              <a:buClr>
                <a:schemeClr val="accent2"/>
              </a:buClr>
              <a:buSzPct val="60000"/>
              <a:buFont typeface="Wingdings"/>
              <a:buChar char=""/>
              <a:tabLst/>
              <a:defRPr/>
            </a:pPr>
            <a:r>
              <a:rPr lang="he-IL" sz="2900" noProof="0" dirty="0" smtClean="0">
                <a:latin typeface="Narkisim" pitchFamily="34" charset="-79"/>
                <a:cs typeface="Narkisim" pitchFamily="34" charset="-79"/>
              </a:rPr>
              <a:t>סיווג סקר שמיים</a:t>
            </a:r>
            <a:endParaRPr kumimoji="0" lang="he-IL" sz="29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המטרה: לזהות את המחלקה (כוכב או גלקסיה) של גרם שמימי, במיוחד החיוורים שבהם, על-פי תמונות שמתקבלות מטלסקופ</a:t>
            </a:r>
          </a:p>
          <a:p>
            <a:pPr marL="1097280" lvl="2" indent="-274320" algn="r" rtl="1">
              <a:spcBef>
                <a:spcPts val="550"/>
              </a:spcBef>
              <a:buClr>
                <a:schemeClr val="accent1"/>
              </a:buClr>
              <a:buSzPct val="70000"/>
              <a:buFont typeface="Wingdings 2"/>
              <a:buChar char=""/>
            </a:pPr>
            <a:r>
              <a:rPr lang="he-IL" sz="2600" dirty="0" smtClean="0">
                <a:latin typeface="Narkisim" pitchFamily="34" charset="-79"/>
                <a:cs typeface="Narkisim" pitchFamily="34" charset="-79"/>
              </a:rPr>
              <a:t>כמו מצפה פאלומר, 3,000 תמונות בגודל </a:t>
            </a:r>
            <a:r>
              <a:rPr lang="en-US" sz="2600" dirty="0" smtClean="0">
                <a:latin typeface="Narkisim" pitchFamily="34" charset="-79"/>
                <a:cs typeface="Narkisim" pitchFamily="34" charset="-79"/>
              </a:rPr>
              <a:t>20k x 20k</a:t>
            </a:r>
            <a:r>
              <a:rPr lang="he-IL" sz="2600" dirty="0" smtClean="0">
                <a:latin typeface="Narkisim" pitchFamily="34" charset="-79"/>
                <a:cs typeface="Narkisim" pitchFamily="34" charset="-79"/>
              </a:rPr>
              <a:t> כל אחת</a:t>
            </a:r>
            <a:r>
              <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  </a:t>
            </a:r>
            <a:endParaRPr kumimoji="0" lang="he-IL" sz="2600" b="0" i="0" u="none" strike="noStrike" kern="1200" cap="none" spc="0" normalizeH="0" noProof="0" dirty="0" smtClean="0">
              <a:ln>
                <a:noFill/>
              </a:ln>
              <a:solidFill>
                <a:schemeClr val="tx1"/>
              </a:solidFill>
              <a:effectLst/>
              <a:uLnTx/>
              <a:uFillTx/>
              <a:latin typeface="Narkisim" pitchFamily="34" charset="-79"/>
              <a:ea typeface="+mn-ea"/>
              <a:cs typeface="Narkisim" pitchFamily="34" charset="-79"/>
            </a:endParaRPr>
          </a:p>
          <a:p>
            <a:pPr marL="640080" marR="0" lvl="1" indent="-274320" algn="r" defTabSz="914400" rtl="1" eaLnBrk="1" fontAlgn="auto" latinLnBrk="0" hangingPunct="1">
              <a:lnSpc>
                <a:spcPct val="100000"/>
              </a:lnSpc>
              <a:spcBef>
                <a:spcPts val="550"/>
              </a:spcBef>
              <a:spcAft>
                <a:spcPts val="0"/>
              </a:spcAft>
              <a:buClr>
                <a:schemeClr val="accent1"/>
              </a:buClr>
              <a:buSzPct val="70000"/>
              <a:buFont typeface="Wingdings 2"/>
              <a:buChar char=""/>
              <a:tabLst/>
              <a:defRPr/>
            </a:pPr>
            <a:r>
              <a:rPr lang="he-IL" sz="2600" baseline="0" dirty="0" smtClean="0">
                <a:latin typeface="Narkisim" pitchFamily="34" charset="-79"/>
                <a:cs typeface="Narkisim" pitchFamily="34" charset="-79"/>
              </a:rPr>
              <a:t>גישה:</a:t>
            </a: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חלקו את התמונה לאזורים</a:t>
            </a:r>
          </a:p>
          <a:p>
            <a:pPr marL="1097280" lvl="2" indent="-274320" algn="r" rtl="1">
              <a:spcBef>
                <a:spcPts val="550"/>
              </a:spcBef>
              <a:buClr>
                <a:schemeClr val="accent1"/>
              </a:buClr>
              <a:buSzPct val="70000"/>
              <a:buFont typeface="Wingdings 2"/>
              <a:buChar char=""/>
            </a:pPr>
            <a:r>
              <a:rPr kumimoji="0" lang="he-IL" sz="24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rPr>
              <a:t>מדדו מאפיינים על התמונה (כ-40 לאובייקט)</a:t>
            </a:r>
          </a:p>
          <a:p>
            <a:pPr marL="1097280" lvl="2" indent="-274320" algn="r" rtl="1">
              <a:spcBef>
                <a:spcPts val="550"/>
              </a:spcBef>
              <a:buClr>
                <a:schemeClr val="accent1"/>
              </a:buClr>
              <a:buSzPct val="70000"/>
              <a:buFont typeface="Wingdings 2"/>
              <a:buChar char=""/>
            </a:pPr>
            <a:r>
              <a:rPr lang="he-IL" sz="2400" dirty="0" smtClean="0">
                <a:latin typeface="Narkisim" pitchFamily="34" charset="-79"/>
                <a:cs typeface="Narkisim" pitchFamily="34" charset="-79"/>
              </a:rPr>
              <a:t>בנו מודל על בסיס מאפיינים אלה</a:t>
            </a:r>
          </a:p>
          <a:p>
            <a:pPr marL="1097280" lvl="2" indent="-274320" algn="r" rtl="1">
              <a:spcBef>
                <a:spcPts val="550"/>
              </a:spcBef>
              <a:buClr>
                <a:schemeClr val="accent1"/>
              </a:buClr>
              <a:buSzPct val="70000"/>
              <a:buFont typeface="Wingdings 2"/>
              <a:buChar char=""/>
            </a:pPr>
            <a:r>
              <a:rPr lang="he-IL" sz="2400" noProof="0" dirty="0" smtClean="0">
                <a:latin typeface="Narkisim" pitchFamily="34" charset="-79"/>
                <a:cs typeface="Narkisim" pitchFamily="34" charset="-79"/>
              </a:rPr>
              <a:t>סיפור הצלחה: כך נמצאו 16 קוואזארים חדשים עם היסט גדול לאדום, אלה אובייקטים מרוחקים מאד וקשים לגילוי</a:t>
            </a:r>
          </a:p>
          <a:p>
            <a:pPr marL="1097280" lvl="2" indent="-274320" algn="r" rtl="1">
              <a:spcBef>
                <a:spcPts val="550"/>
              </a:spcBef>
              <a:buClr>
                <a:schemeClr val="accent1"/>
              </a:buClr>
              <a:buSzPct val="70000"/>
              <a:buFont typeface="Wingdings 2"/>
              <a:buChar char=""/>
            </a:pPr>
            <a:endParaRPr kumimoji="0" lang="he-IL" sz="2600" b="0" i="0" u="none" strike="noStrike" kern="1200" cap="none" spc="0" normalizeH="0" baseline="0" noProof="0" dirty="0" smtClean="0">
              <a:ln>
                <a:noFill/>
              </a:ln>
              <a:solidFill>
                <a:schemeClr val="tx1"/>
              </a:solidFill>
              <a:effectLst/>
              <a:uLnTx/>
              <a:uFillTx/>
              <a:latin typeface="Narkisim" pitchFamily="34" charset="-79"/>
              <a:ea typeface="+mn-ea"/>
              <a:cs typeface="Narkisim" pitchFamily="34" charset="-79"/>
            </a:endParaRPr>
          </a:p>
        </p:txBody>
      </p:sp>
      <p:sp>
        <p:nvSpPr>
          <p:cNvPr id="5" name="Text Box 4"/>
          <p:cNvSpPr txBox="1">
            <a:spLocks noChangeArrowheads="1"/>
          </p:cNvSpPr>
          <p:nvPr/>
        </p:nvSpPr>
        <p:spPr bwMode="auto">
          <a:xfrm>
            <a:off x="76200" y="6126162"/>
            <a:ext cx="5135563" cy="274638"/>
          </a:xfrm>
          <a:prstGeom prst="rect">
            <a:avLst/>
          </a:prstGeom>
          <a:noFill/>
          <a:ln w="9525">
            <a:noFill/>
            <a:miter lim="800000"/>
            <a:headEnd/>
            <a:tailEnd/>
          </a:ln>
          <a:effectLst/>
        </p:spPr>
        <p:txBody>
          <a:bodyPr wrap="none">
            <a:spAutoFit/>
          </a:bodyPr>
          <a:lstStyle/>
          <a:p>
            <a:r>
              <a:rPr lang="en-US" sz="1200" b="0" dirty="0">
                <a:latin typeface="Times New Roman" pitchFamily="18" charset="0"/>
              </a:rPr>
              <a:t>From [Fayyad, et.al.] Advances in Knowledge Discovery and Data Mining, 1996</a:t>
            </a:r>
            <a:endParaRPr lang="en-US" sz="1200" dirty="0">
              <a:latin typeface="Times New Roman" pitchFamily="18" charset="0"/>
            </a:endParaRPr>
          </a:p>
        </p:txBody>
      </p:sp>
      <p:sp>
        <p:nvSpPr>
          <p:cNvPr id="6" name="Slide Number Placeholder 5"/>
          <p:cNvSpPr>
            <a:spLocks noGrp="1"/>
          </p:cNvSpPr>
          <p:nvPr>
            <p:ph type="sldNum" sz="quarter" idx="12"/>
          </p:nvPr>
        </p:nvSpPr>
        <p:spPr/>
        <p:txBody>
          <a:bodyPr>
            <a:normAutofit fontScale="85000" lnSpcReduction="20000"/>
          </a:bodyPr>
          <a:lstStyle/>
          <a:p>
            <a:fld id="{B6F15528-21DE-4FAA-801E-634DDDAF4B2B}" type="slidenum">
              <a:rPr lang="en-US" smtClean="0"/>
              <a:pPr/>
              <a:t>99</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3793</TotalTime>
  <Words>5012</Words>
  <Application>Microsoft Office PowerPoint</Application>
  <PresentationFormat>On-screen Show (4:3)</PresentationFormat>
  <Paragraphs>781</Paragraphs>
  <Slides>128</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128</vt:i4>
      </vt:variant>
    </vt:vector>
  </HeadingPairs>
  <TitlesOfParts>
    <vt:vector size="141" baseType="lpstr">
      <vt:lpstr>Arial Unicode MS</vt:lpstr>
      <vt:lpstr>Arial</vt:lpstr>
      <vt:lpstr>Calibri</vt:lpstr>
      <vt:lpstr>Levenim MT</vt:lpstr>
      <vt:lpstr>Miriam Fixed</vt:lpstr>
      <vt:lpstr>Narkisim</vt:lpstr>
      <vt:lpstr>Tahoma</vt:lpstr>
      <vt:lpstr>Times New Roman</vt:lpstr>
      <vt:lpstr>Tw Cen MT</vt:lpstr>
      <vt:lpstr>Wingdings</vt:lpstr>
      <vt:lpstr>Wingdings 2</vt:lpstr>
      <vt:lpstr>Median</vt:lpstr>
      <vt:lpstr>Document</vt:lpstr>
      <vt:lpstr>intro to Data mining מבוא לכריית נתונים</vt:lpstr>
      <vt:lpstr>מהי כריית נתונים?</vt:lpstr>
      <vt:lpstr>מהי כריית נתונים?</vt:lpstr>
      <vt:lpstr>מהי כריית נתונים?</vt:lpstr>
      <vt:lpstr>מהי כריית נתונים?</vt:lpstr>
      <vt:lpstr>מהי כריית נתונים?</vt:lpstr>
      <vt:lpstr>מהי כריית נתונים?</vt:lpstr>
      <vt:lpstr>דוגמה: Google Flu Trends</vt:lpstr>
      <vt:lpstr>דוגמה: Google Flu Trends</vt:lpstr>
      <vt:lpstr>דוגמה: Google Flu Trends</vt:lpstr>
      <vt:lpstr>מה אינו כריית נתונים?</vt:lpstr>
      <vt:lpstr>מה נחשב לכריית נתונים?</vt:lpstr>
      <vt:lpstr>מהי כריית נתונים?</vt:lpstr>
      <vt:lpstr>תבניות</vt:lpstr>
      <vt:lpstr>תבניות</vt:lpstr>
      <vt:lpstr>נתונים</vt:lpstr>
      <vt:lpstr>נתונים</vt:lpstr>
      <vt:lpstr>אילו סוגי נתונים ניתן לכרות?</vt:lpstr>
      <vt:lpstr>אילו סוגי נתונים ניתן לכרות?</vt:lpstr>
      <vt:lpstr>אילו סוגי נתונים ניתן לכרות?</vt:lpstr>
      <vt:lpstr>אילו סוגי נתונים ניתן לכרות?</vt:lpstr>
      <vt:lpstr>הצגת הקורס</vt:lpstr>
      <vt:lpstr>מבנה הקורס</vt:lpstr>
      <vt:lpstr>דרישות הקורס</vt:lpstr>
      <vt:lpstr>תכנית הקורס – הרצאות</vt:lpstr>
      <vt:lpstr>תכנית הקורס – הרצאות</vt:lpstr>
      <vt:lpstr>תכנית הקורס – הרצאות</vt:lpstr>
      <vt:lpstr>תכנית הקורס – תרגולים</vt:lpstr>
      <vt:lpstr>מדוע הנושא מעניין דווקא עכשיו?</vt:lpstr>
      <vt:lpstr>מדוע זה מעניין דווקא עכשיו?</vt:lpstr>
      <vt:lpstr>מדוע זה מעניין דווקא עכשיו?</vt:lpstr>
      <vt:lpstr>חוק מור (Moore’s Law)</vt:lpstr>
      <vt:lpstr>חוק ג'וי (Joy’s Law)</vt:lpstr>
      <vt:lpstr>ובפרספקטיבה של מאה שנה</vt:lpstr>
      <vt:lpstr>קצב השינוי הטכנולוגי</vt:lpstr>
      <vt:lpstr>תחזית לארבעים השנים הקרובות</vt:lpstr>
      <vt:lpstr>מגמה דומה בתחומים אחרים</vt:lpstr>
      <vt:lpstr>מגמה דומה בתחומים אחרים</vt:lpstr>
      <vt:lpstr>מגמה דומה בתחומים אחרים</vt:lpstr>
      <vt:lpstr>מגמה דומה בתחומים אחרים</vt:lpstr>
      <vt:lpstr>מגמה דומה בתחומים אחרים</vt:lpstr>
      <vt:lpstr>עלות אחסון מידע בדיסק קשיח</vt:lpstr>
      <vt:lpstr>מדוע זה מעניין דווקא עכשיו?</vt:lpstr>
      <vt:lpstr>רגולציה המחייבת שמירת מידע</vt:lpstr>
      <vt:lpstr>נתונים – סדרי גודל</vt:lpstr>
      <vt:lpstr>נתונים – סדרי גודל</vt:lpstr>
      <vt:lpstr>נתונים – כמות המידע המאוחסנת</vt:lpstr>
      <vt:lpstr>נתונים – כמות המידע המאוחסנת</vt:lpstr>
      <vt:lpstr>מדוע זה מעניין דווקא עכשיו?</vt:lpstr>
      <vt:lpstr>סוגי מידע נאגרים</vt:lpstr>
      <vt:lpstr>סוגי מידע נאגרים</vt:lpstr>
      <vt:lpstr>מדוע זה מעניין דווקא עכשיו?</vt:lpstr>
      <vt:lpstr>אינסטרומנטציה</vt:lpstr>
      <vt:lpstr>Data Exhaust</vt:lpstr>
      <vt:lpstr>מדוע זה מעניין דווקא עכשיו?</vt:lpstr>
      <vt:lpstr>דוגמה: The Internet of Things</vt:lpstr>
      <vt:lpstr>האתגר</vt:lpstr>
      <vt:lpstr>האתגר</vt:lpstr>
      <vt:lpstr>האתגר</vt:lpstr>
      <vt:lpstr>Big Data – מאפיינים</vt:lpstr>
      <vt:lpstr>Big Data – מאפיינים</vt:lpstr>
      <vt:lpstr>מגמות</vt:lpstr>
      <vt:lpstr>מגמות</vt:lpstr>
      <vt:lpstr>מגמות</vt:lpstr>
      <vt:lpstr>מגמות</vt:lpstr>
      <vt:lpstr>גילוי מידע</vt:lpstr>
      <vt:lpstr>המקורות של כריית הנתונים</vt:lpstr>
      <vt:lpstr>מדוע כל כך הרבה דיסיפלינות?</vt:lpstr>
      <vt:lpstr>כריית נתונים לעומת למידת מכונה</vt:lpstr>
      <vt:lpstr>כריית נתונים לעומת הסקה סטטיסטית</vt:lpstr>
      <vt:lpstr>כריית נתונים לעומת מסדי נתונים</vt:lpstr>
      <vt:lpstr>כריית נתונים לעומת...</vt:lpstr>
      <vt:lpstr>כריית נתונים ו-KDD</vt:lpstr>
      <vt:lpstr>כריית נתונים ו-KDD</vt:lpstr>
      <vt:lpstr>כריית נתונים ו-KDD</vt:lpstr>
      <vt:lpstr>כריית נתונים ו-KDD</vt:lpstr>
      <vt:lpstr>גילוי מידע</vt:lpstr>
      <vt:lpstr>דוגמה: DBMS, OLAP וכריית נתונים</vt:lpstr>
      <vt:lpstr>דוגמה: מערכת DB</vt:lpstr>
      <vt:lpstr>דוגמה: מערכת OLAP</vt:lpstr>
      <vt:lpstr>דוגמה: מערכת OLAP</vt:lpstr>
      <vt:lpstr>דוגמה: מערכת OLAP</vt:lpstr>
      <vt:lpstr>דוגמה: מערכת OLAP</vt:lpstr>
      <vt:lpstr>דוגמה: מערכת OLAP</vt:lpstr>
      <vt:lpstr>דוגמה: כריית נתונים</vt:lpstr>
      <vt:lpstr>דוגמה: כריית נתונים</vt:lpstr>
      <vt:lpstr>דוגמה: כריית נתונים</vt:lpstr>
      <vt:lpstr>דוגמה: כריית נתונים</vt:lpstr>
      <vt:lpstr>דוגמה: כריית נתונים</vt:lpstr>
      <vt:lpstr>דוגמה: כריית נתונים</vt:lpstr>
      <vt:lpstr>המשימות של כריית נתונים</vt:lpstr>
      <vt:lpstr>המשימות של כריית הנתונים</vt:lpstr>
      <vt:lpstr>המשימות של כריית הנתונים</vt:lpstr>
      <vt:lpstr>סיווג (classification) – הגדרה</vt:lpstr>
      <vt:lpstr>סיווג (classification) – דוגמה</vt:lpstr>
      <vt:lpstr>סיווג (classification) – יישום 1</vt:lpstr>
      <vt:lpstr>סיווג (classification) – יישום 2</vt:lpstr>
      <vt:lpstr>סיווג (classification) – יישום 3</vt:lpstr>
      <vt:lpstr>סיווג (classification) – יישום 4</vt:lpstr>
      <vt:lpstr>סיווג גלקסיות</vt:lpstr>
      <vt:lpstr>קיבוץ (clustering) – הגדרה</vt:lpstr>
      <vt:lpstr>קיבוץ (clustering) – הדגמה</vt:lpstr>
      <vt:lpstr>קיבוץ (clustering) – יישום 1</vt:lpstr>
      <vt:lpstr>קיבוץ (clustering) – יישום 2</vt:lpstr>
      <vt:lpstr>הדגמה של קיבוץ מסמכים</vt:lpstr>
      <vt:lpstr>גילוי חוקים מאגדים (association rules)</vt:lpstr>
      <vt:lpstr>חוקים מאגדים – יישום 1</vt:lpstr>
      <vt:lpstr>חוקים מאגדים – יישום 2</vt:lpstr>
      <vt:lpstr>חוקים מאגדים – יישום 3</vt:lpstr>
      <vt:lpstr>גילוי תבניות רצפיות (sequential patterns)</vt:lpstr>
      <vt:lpstr>דוגמאות לתבניות רצפיות</vt:lpstr>
      <vt:lpstr>רגרסיה (Regression)</vt:lpstr>
      <vt:lpstr>זיהוי חריגים (deviation/anomaly)</vt:lpstr>
      <vt:lpstr>ניתוח מבנה ורשתות</vt:lpstr>
      <vt:lpstr>ניתוח מבנה ורשתות</vt:lpstr>
      <vt:lpstr>השלבים בפרוייקט של כריית נתונים</vt:lpstr>
      <vt:lpstr>השלבים בפרוייקט כריית נתונים</vt:lpstr>
      <vt:lpstr>השלבים בפרוייקט כריית נתונים</vt:lpstr>
      <vt:lpstr>השלבים בפרוייקט כריית נתונים</vt:lpstr>
      <vt:lpstr>ארכיטקטורה של מערכת כריית נתונים</vt:lpstr>
      <vt:lpstr>כמה משיטות ייצוג מידע</vt:lpstr>
      <vt:lpstr>כמה משיטות ייצוג של מידע</vt:lpstr>
      <vt:lpstr>כמה משיטות ייצוג של מידע</vt:lpstr>
      <vt:lpstr>כמה משיטות ייצוג של מידע</vt:lpstr>
      <vt:lpstr>האתגרים המחקריים בכריית נתונים</vt:lpstr>
      <vt:lpstr>האתגרים המחקריים בכריית הנתונים</vt:lpstr>
      <vt:lpstr>האתגרים המחקריים בכריית הנתונים</vt:lpstr>
      <vt:lpstr>האתגרים המחקריים בכריית הנתונים</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Data mining מבוא לכריית נתונים</dc:title>
  <dc:creator>Alon</dc:creator>
  <cp:lastModifiedBy>Administrator</cp:lastModifiedBy>
  <cp:revision>197</cp:revision>
  <dcterms:created xsi:type="dcterms:W3CDTF">2006-08-16T00:00:00Z</dcterms:created>
  <dcterms:modified xsi:type="dcterms:W3CDTF">2017-02-21T00:36:00Z</dcterms:modified>
</cp:coreProperties>
</file>